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1016B4A-9D9B-4C0B-AC47-03C27503597F}">
  <a:tblStyle styleId="{41016B4A-9D9B-4C0B-AC47-03C2750359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about:blan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lang="en" sz="1300">
                <a:latin typeface="Calibri"/>
                <a:ea typeface="Calibri"/>
                <a:cs typeface="Calibri"/>
                <a:sym typeface="Calibri"/>
              </a:rPr>
              <a:t>COVID - 19 is such a commonly discussed topic today. Since our team decided to take up this topic for our group project, the three of us conducted extensive research and had a self realisation that there was so much we each did not know - COVID is much more fatal than the seasonal flu, the carriers from bats to human may have been a another animal known as Pangolins. </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This project was conducted keeping in mind five years from now, we look back at the presentation and get a better understanding of the COVID pandemic.</a:t>
            </a:r>
            <a:endParaRPr sz="1300">
              <a:latin typeface="Calibri"/>
              <a:ea typeface="Calibri"/>
              <a:cs typeface="Calibri"/>
              <a:sym typeface="Calibri"/>
            </a:endParaRPr>
          </a:p>
          <a:p>
            <a:pPr indent="0" lvl="0" marL="457200" rtl="0" algn="l">
              <a:spcBef>
                <a:spcPts val="0"/>
              </a:spcBef>
              <a:spcAft>
                <a:spcPts val="0"/>
              </a:spcAft>
              <a:buNone/>
            </a:pPr>
            <a:r>
              <a:t/>
            </a:r>
            <a:endParaRPr sz="13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5201da131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201da131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d5476b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d5476b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27 Data</a:t>
            </a:r>
            <a:endParaRPr/>
          </a:p>
          <a:p>
            <a:pPr indent="0" lvl="0" marL="0" rtl="0" algn="l">
              <a:spcBef>
                <a:spcPts val="0"/>
              </a:spcBef>
              <a:spcAft>
                <a:spcPts val="0"/>
              </a:spcAft>
              <a:buNone/>
            </a:pPr>
            <a:r>
              <a:rPr lang="en" sz="1050">
                <a:highlight>
                  <a:srgbClr val="FFFFFF"/>
                </a:highlight>
              </a:rPr>
              <a:t>data was made available as csv files in the </a:t>
            </a:r>
            <a:r>
              <a:rPr lang="en" sz="1050">
                <a:solidFill>
                  <a:srgbClr val="008ABC"/>
                </a:solidFill>
                <a:highlight>
                  <a:srgbClr val="FFFFFF"/>
                </a:highlight>
                <a:uFill>
                  <a:noFill/>
                </a:uFill>
                <a:hlinkClick r:id="rId2"/>
              </a:rPr>
              <a:t>Johns Hopkins Github repository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6d5476b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6d5476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6d5476b6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6d5476b6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6d5476b6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6d5476b6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6d5476b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d5476b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6d5476b6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6d5476b6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6d5476b6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d5476b6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6d5476b6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6d5476b6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6d5476b6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6d5476b6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5201da131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5201da131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latin typeface="Nunito"/>
                <a:ea typeface="Nunito"/>
                <a:cs typeface="Nunito"/>
                <a:sym typeface="Nunito"/>
              </a:rPr>
              <a:t>Vocabulary, Background, Transmission, Infection Rate, Pandemic Lifecycle</a:t>
            </a:r>
            <a:endParaRPr sz="1200">
              <a:latin typeface="Nunito"/>
              <a:ea typeface="Nunito"/>
              <a:cs typeface="Nunito"/>
              <a:sym typeface="Nunito"/>
            </a:endParaRPr>
          </a:p>
          <a:p>
            <a:pPr indent="0" lvl="0" marL="457200" rtl="0" algn="l">
              <a:lnSpc>
                <a:spcPct val="115000"/>
              </a:lnSpc>
              <a:spcBef>
                <a:spcPts val="0"/>
              </a:spcBef>
              <a:spcAft>
                <a:spcPts val="0"/>
              </a:spcAft>
              <a:buNone/>
            </a:pPr>
            <a:r>
              <a:t/>
            </a:r>
            <a:endParaRPr sz="1200">
              <a:latin typeface="Nunito"/>
              <a:ea typeface="Nunito"/>
              <a:cs typeface="Nunito"/>
              <a:sym typeface="Nunito"/>
            </a:endParaRPr>
          </a:p>
          <a:p>
            <a:pPr indent="0" lvl="0" marL="457200" rtl="0" algn="l">
              <a:lnSpc>
                <a:spcPct val="115000"/>
              </a:lnSpc>
              <a:spcBef>
                <a:spcPts val="0"/>
              </a:spcBef>
              <a:spcAft>
                <a:spcPts val="0"/>
              </a:spcAft>
              <a:buNone/>
            </a:pPr>
            <a:r>
              <a:rPr lang="en" sz="1200">
                <a:latin typeface="Nunito"/>
                <a:ea typeface="Nunito"/>
                <a:cs typeface="Nunito"/>
                <a:sym typeface="Nunito"/>
              </a:rPr>
              <a:t>Data Attributes, Analysis, Prediction - Recovered Cases, Active Cases, Growth Rate, Linear Regression,</a:t>
            </a:r>
            <a:endParaRPr sz="1200">
              <a:latin typeface="Nunito"/>
              <a:ea typeface="Nunito"/>
              <a:cs typeface="Nunito"/>
              <a:sym typeface="Nunito"/>
            </a:endParaRPr>
          </a:p>
          <a:p>
            <a:pPr indent="0" lvl="0" marL="457200" rtl="0" algn="l">
              <a:lnSpc>
                <a:spcPct val="115000"/>
              </a:lnSpc>
              <a:spcBef>
                <a:spcPts val="0"/>
              </a:spcBef>
              <a:spcAft>
                <a:spcPts val="0"/>
              </a:spcAft>
              <a:buNone/>
            </a:pPr>
            <a:r>
              <a:rPr lang="en" sz="1200">
                <a:latin typeface="Nunito"/>
                <a:ea typeface="Nunito"/>
                <a:cs typeface="Nunito"/>
                <a:sym typeface="Nunito"/>
              </a:rPr>
              <a:t>SVR, Winter Holt Regression</a:t>
            </a:r>
            <a:endParaRPr sz="1200">
              <a:latin typeface="Nunito"/>
              <a:ea typeface="Nunito"/>
              <a:cs typeface="Nunito"/>
              <a:sym typeface="Nuni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6ee8f561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6ee8f56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graph showing the different types of cases ove the time of the data collection, from Jan. 22, 2020 to four days days ago, April 27,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organge line tells us the rate of growth in confirmed cases over time, the blue line tells us the rate of growth in Recovred cases over time, and the green line is the rate of growth of deaths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the rate increase in confirmed cases to an exponential growth starting around mid- March.  This is when more tests were made available world wide and confirmed reports increased.  Soon after we started to see an increase in Recovered and Death Cases in late March, fortunately with a higher rate of Recovered cases to death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6d5476b6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6d5476b6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look at just the Active cases in this Bar Plot on a daily basis, where Active cases are any cases that haven’t recovered or reported deaths.. Around 3/13 we see an </a:t>
            </a:r>
            <a:r>
              <a:rPr lang="en"/>
              <a:t>exponential</a:t>
            </a:r>
            <a:r>
              <a:rPr lang="en"/>
              <a:t> growth begin.  Around April 15th we see a very slight slow down in the increase in Active cases but the rate is nowhere near a flattening curve that we would like to see.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6d5476b6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6d5476b6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rate worldwide</a:t>
            </a:r>
            <a:endParaRPr/>
          </a:p>
          <a:p>
            <a:pPr indent="0" lvl="0" marL="0" rtl="0" algn="l">
              <a:spcBef>
                <a:spcPts val="0"/>
              </a:spcBef>
              <a:spcAft>
                <a:spcPts val="0"/>
              </a:spcAft>
              <a:buNone/>
            </a:pPr>
            <a:r>
              <a:rPr lang="en"/>
              <a:t>This is the trend of the cases since jan 22, 2020</a:t>
            </a:r>
            <a:endParaRPr/>
          </a:p>
          <a:p>
            <a:pPr indent="0" lvl="0" marL="0" rtl="0" algn="l">
              <a:spcBef>
                <a:spcPts val="0"/>
              </a:spcBef>
              <a:spcAft>
                <a:spcPts val="0"/>
              </a:spcAft>
              <a:buNone/>
            </a:pPr>
            <a:r>
              <a:rPr lang="en"/>
              <a:t>Using the active cases model to predict </a:t>
            </a:r>
            <a:r>
              <a:rPr lang="en"/>
              <a:t>future</a:t>
            </a:r>
            <a:r>
              <a:rPr lang="en"/>
              <a:t> Recoveries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looking at our data we wanted to see, knowing the information we know about the trend, can we predict how many recovered cases there will be at a future date.  We used three different predictive models: Linear Regression, Vector Support Model, and Holt’s Winter Model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6d5476b6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6d5476b6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our Linear Regression Model, This a visual showing the dotted line as our model where the red dot is a point that was predicted using the model and predicting the number of cases at a later date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6d5476b6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6d5476b6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a second model to see if we will get a better fit model. </a:t>
            </a:r>
            <a:endParaRPr/>
          </a:p>
          <a:p>
            <a:pPr indent="0" lvl="0" marL="0" rtl="0" algn="l">
              <a:spcBef>
                <a:spcPts val="0"/>
              </a:spcBef>
              <a:spcAft>
                <a:spcPts val="0"/>
              </a:spcAft>
              <a:buNone/>
            </a:pPr>
            <a:r>
              <a:rPr lang="en"/>
              <a:t>We predicted that number of cases on the date will be little over one million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6d5476b6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6d5476b6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6ee8f56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6ee8f56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6d5476b6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6d5476b6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6d5476b6d_8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6d5476b6d_8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conclusion with the initial goal to understand COVID 19 and the cases worldwide and to discover the trends of each type of case</a:t>
            </a:r>
            <a:endParaRPr/>
          </a:p>
          <a:p>
            <a:pPr indent="0" lvl="0" marL="0" rtl="0" algn="l">
              <a:spcBef>
                <a:spcPts val="0"/>
              </a:spcBef>
              <a:spcAft>
                <a:spcPts val="0"/>
              </a:spcAft>
              <a:buNone/>
            </a:pPr>
            <a:r>
              <a:rPr lang="en"/>
              <a:t>Using that information, we successfully built three different models to predict the number of Recovered Cases at a future date.  Our two more accurate models, predicted just below and above the top analysis predictions today, where Johns Hopkins University’s analysis shows (on a positive note) that there are just over a million people recovered as of yesterday, April 30, 2020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5201da1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5201da1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5201da131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5201da131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latin typeface="Calibri"/>
                <a:ea typeface="Calibri"/>
                <a:cs typeface="Calibri"/>
                <a:sym typeface="Calibri"/>
              </a:rPr>
              <a:t>All of us around the world today naturally want to know when the COVID-19 pandemic will end. </a:t>
            </a:r>
            <a:endParaRPr sz="1300">
              <a:latin typeface="Calibri"/>
              <a:ea typeface="Calibri"/>
              <a:cs typeface="Calibri"/>
              <a:sym typeface="Calibri"/>
            </a:endParaRPr>
          </a:p>
          <a:p>
            <a:pPr indent="-311150" lvl="0" marL="457200" rtl="0" algn="l">
              <a:lnSpc>
                <a:spcPct val="115000"/>
              </a:lnSpc>
              <a:spcBef>
                <a:spcPts val="0"/>
              </a:spcBef>
              <a:spcAft>
                <a:spcPts val="0"/>
              </a:spcAft>
              <a:buSzPts val="1300"/>
              <a:buChar char="●"/>
            </a:pPr>
            <a:r>
              <a:rPr lang="en" sz="1300">
                <a:latin typeface="Calibri"/>
                <a:ea typeface="Calibri"/>
                <a:cs typeface="Calibri"/>
                <a:sym typeface="Calibri"/>
              </a:rPr>
              <a:t>Estimating the end dates has been subconscious for most people. </a:t>
            </a:r>
            <a:endParaRPr sz="1300">
              <a:latin typeface="Calibri"/>
              <a:ea typeface="Calibri"/>
              <a:cs typeface="Calibri"/>
              <a:sym typeface="Calibri"/>
            </a:endParaRPr>
          </a:p>
          <a:p>
            <a:pPr indent="-311150" lvl="0" marL="457200" rtl="0" algn="l">
              <a:lnSpc>
                <a:spcPct val="115000"/>
              </a:lnSpc>
              <a:spcBef>
                <a:spcPts val="0"/>
              </a:spcBef>
              <a:spcAft>
                <a:spcPts val="0"/>
              </a:spcAft>
              <a:buSzPts val="1300"/>
              <a:buChar char="●"/>
            </a:pPr>
            <a:r>
              <a:rPr lang="en" sz="1300">
                <a:latin typeface="Calibri"/>
                <a:ea typeface="Calibri"/>
                <a:cs typeface="Calibri"/>
                <a:sym typeface="Calibri"/>
              </a:rPr>
              <a:t>Our existing knowledge of historical pandemic process patterns,and the continually accumulating data of the current pandemic makes it possible to take a model based, and data-driven approach to objectively predicting recovered cases.</a:t>
            </a:r>
            <a:endParaRPr sz="1300">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latin typeface="Calibri"/>
                <a:ea typeface="Calibri"/>
                <a:cs typeface="Calibri"/>
                <a:sym typeface="Calibri"/>
              </a:rPr>
              <a:t>Data of the number of confirmed cases and deaths will be used to predict recovered cases at a later date. </a:t>
            </a:r>
            <a:endParaRPr sz="13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5201da13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201da13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Calibri"/>
              <a:buChar char="●"/>
            </a:pPr>
            <a:r>
              <a:rPr lang="en" sz="1300">
                <a:highlight>
                  <a:srgbClr val="FFFFFF"/>
                </a:highlight>
                <a:latin typeface="Calibri"/>
                <a:ea typeface="Calibri"/>
                <a:cs typeface="Calibri"/>
                <a:sym typeface="Calibri"/>
              </a:rPr>
              <a:t>Here we  talk a little about COVID 101. COVID - 19 is the disease caused by the virus  SARS-CoV-2 which causes respiratory illness. </a:t>
            </a:r>
            <a:endParaRPr sz="1300">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highlight>
                  <a:srgbClr val="FFFFFF"/>
                </a:highlight>
                <a:latin typeface="Calibri"/>
                <a:ea typeface="Calibri"/>
                <a:cs typeface="Calibri"/>
                <a:sym typeface="Calibri"/>
              </a:rPr>
              <a:t>What we know is that t</a:t>
            </a:r>
            <a:r>
              <a:rPr lang="en" sz="1300">
                <a:highlight>
                  <a:srgbClr val="FFFFFF"/>
                </a:highlight>
                <a:latin typeface="Calibri"/>
                <a:ea typeface="Calibri"/>
                <a:cs typeface="Calibri"/>
                <a:sym typeface="Calibri"/>
              </a:rPr>
              <a:t>he virus can spread from person to person.</a:t>
            </a:r>
            <a:endParaRPr sz="1300">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highlight>
                  <a:srgbClr val="FFFFFF"/>
                </a:highlight>
                <a:latin typeface="Calibri"/>
                <a:ea typeface="Calibri"/>
                <a:cs typeface="Calibri"/>
                <a:sym typeface="Calibri"/>
              </a:rPr>
              <a:t>Good hygiene can decrease the growth of the virus and prevent infection.  </a:t>
            </a:r>
            <a:endParaRPr sz="1300">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highlight>
                  <a:srgbClr val="FFFFFF"/>
                </a:highlight>
                <a:latin typeface="Calibri"/>
                <a:ea typeface="Calibri"/>
                <a:cs typeface="Calibri"/>
                <a:sym typeface="Calibri"/>
              </a:rPr>
              <a:t>The image has some common symptoms like fever, loss of smell, appetite, fatigue, muscle ache and pain etc. More recent cases of COVID - toes, red rashes on the toes in teenagers were some early symptoms.</a:t>
            </a:r>
            <a:endParaRPr sz="1300">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highlight>
                  <a:srgbClr val="FFFFFF"/>
                </a:highlight>
                <a:latin typeface="Calibri"/>
                <a:ea typeface="Calibri"/>
                <a:cs typeface="Calibri"/>
                <a:sym typeface="Calibri"/>
              </a:rPr>
              <a:t>More severe symptoms include confusion, kidney failure, difficulty breathing, decresaed white blood cells etc.   </a:t>
            </a:r>
            <a:endParaRPr sz="1300">
              <a:highlight>
                <a:srgbClr val="FFFFFF"/>
              </a:highlight>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5201da131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5201da131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lang="en" sz="1300">
                <a:highlight>
                  <a:srgbClr val="FFFFFF"/>
                </a:highlight>
                <a:latin typeface="Calibri"/>
                <a:ea typeface="Calibri"/>
                <a:cs typeface="Calibri"/>
                <a:sym typeface="Calibri"/>
              </a:rPr>
              <a:t>The name 'coronavirus' has to do with what the virus looks like under a microscope. The word 'Corona' is a Latin word which means crown. All coronaviruses have a similar structure.</a:t>
            </a:r>
            <a:endParaRPr sz="1300">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highlight>
                  <a:srgbClr val="FFFFFF"/>
                </a:highlight>
                <a:latin typeface="Calibri"/>
                <a:ea typeface="Calibri"/>
                <a:cs typeface="Calibri"/>
                <a:sym typeface="Calibri"/>
              </a:rPr>
              <a:t>the virus is called 'novel' because it started with an animal population, and then transmitted to a human and now it can go from human to human. </a:t>
            </a:r>
            <a:endParaRPr sz="1300">
              <a:solidFill>
                <a:srgbClr val="222222"/>
              </a:solidFill>
              <a:highlight>
                <a:srgbClr val="FFFFFF"/>
              </a:highlight>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6d5476b6d_8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6d5476b6d_8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lang="en" sz="1300">
                <a:solidFill>
                  <a:srgbClr val="4C4E4D"/>
                </a:solidFill>
                <a:highlight>
                  <a:srgbClr val="FFFFFF"/>
                </a:highlight>
                <a:latin typeface="Calibri"/>
                <a:ea typeface="Calibri"/>
                <a:cs typeface="Calibri"/>
                <a:sym typeface="Calibri"/>
              </a:rPr>
              <a:t>Viruses that circulate in animals keep jumping over to infect humans. The story of COVID  is no different than the story of HIV that came via the Chimapanzees’s in West Africa, </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4C4E4D"/>
                </a:solidFill>
                <a:highlight>
                  <a:srgbClr val="FFFFFF"/>
                </a:highlight>
                <a:latin typeface="Calibri"/>
                <a:ea typeface="Calibri"/>
                <a:cs typeface="Calibri"/>
                <a:sym typeface="Calibri"/>
              </a:rPr>
              <a:t>MERS from bats via camels in the Middle Eastern region</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4C4E4D"/>
                </a:solidFill>
                <a:highlight>
                  <a:srgbClr val="FFFFFF"/>
                </a:highlight>
                <a:latin typeface="Calibri"/>
                <a:ea typeface="Calibri"/>
                <a:cs typeface="Calibri"/>
                <a:sym typeface="Calibri"/>
              </a:rPr>
              <a:t>Ebola from Fruit bat via gorillas and pig, </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4C4E4D"/>
                </a:solidFill>
                <a:highlight>
                  <a:srgbClr val="FFFFFF"/>
                </a:highlight>
                <a:latin typeface="Calibri"/>
                <a:ea typeface="Calibri"/>
                <a:cs typeface="Calibri"/>
                <a:sym typeface="Calibri"/>
              </a:rPr>
              <a:t>and even the most ancient of them all - measles came from bats and rodents.</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4C4E4D"/>
                </a:solidFill>
                <a:highlight>
                  <a:srgbClr val="FFFFFF"/>
                </a:highlight>
                <a:latin typeface="Calibri"/>
                <a:ea typeface="Calibri"/>
                <a:cs typeface="Calibri"/>
                <a:sym typeface="Calibri"/>
              </a:rPr>
              <a:t> These are all diseases that have been introduced to humans causing deadly effects — all via animals. </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323232"/>
                </a:solidFill>
                <a:latin typeface="Calibri"/>
                <a:ea typeface="Calibri"/>
                <a:cs typeface="Calibri"/>
                <a:sym typeface="Calibri"/>
              </a:rPr>
              <a:t>Common theory suggests that key reservoirs and mode of transmission of coronaviruses  were the bats. </a:t>
            </a:r>
            <a:endParaRPr sz="1300">
              <a:solidFill>
                <a:srgbClr val="323232"/>
              </a:solidFill>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solidFill>
                  <a:srgbClr val="323232"/>
                </a:solidFill>
                <a:latin typeface="Calibri"/>
                <a:ea typeface="Calibri"/>
                <a:cs typeface="Calibri"/>
                <a:sym typeface="Calibri"/>
              </a:rPr>
              <a:t>The consumption of infected animal as a source of food is the major cause of animal to human transmission of the </a:t>
            </a:r>
            <a:r>
              <a:rPr lang="en" sz="1300">
                <a:solidFill>
                  <a:srgbClr val="323232"/>
                </a:solidFill>
                <a:latin typeface="Calibri"/>
                <a:ea typeface="Calibri"/>
                <a:cs typeface="Calibri"/>
                <a:sym typeface="Calibri"/>
              </a:rPr>
              <a:t>coronavirus</a:t>
            </a:r>
            <a:r>
              <a:rPr lang="en" sz="1300">
                <a:solidFill>
                  <a:srgbClr val="323232"/>
                </a:solidFill>
                <a:latin typeface="Calibri"/>
                <a:ea typeface="Calibri"/>
                <a:cs typeface="Calibri"/>
                <a:sym typeface="Calibri"/>
              </a:rPr>
              <a:t> and due to close contact with an infected person, the virus is further transmitted to healthy persons.</a:t>
            </a:r>
            <a:endParaRPr sz="1300">
              <a:solidFill>
                <a:srgbClr val="4C4E4D"/>
              </a:solidFill>
              <a:highlight>
                <a:srgbClr val="FFFFFF"/>
              </a:highlight>
              <a:latin typeface="Calibri"/>
              <a:ea typeface="Calibri"/>
              <a:cs typeface="Calibri"/>
              <a:sym typeface="Calibri"/>
            </a:endParaRPr>
          </a:p>
          <a:p>
            <a:pPr indent="-311150" lvl="0" marL="457200" rtl="0" algn="l">
              <a:spcBef>
                <a:spcPts val="0"/>
              </a:spcBef>
              <a:spcAft>
                <a:spcPts val="0"/>
              </a:spcAft>
              <a:buClr>
                <a:srgbClr val="4C4E4D"/>
              </a:buClr>
              <a:buSzPts val="1300"/>
              <a:buFont typeface="Calibri"/>
              <a:buChar char="●"/>
            </a:pPr>
            <a:r>
              <a:rPr lang="en" sz="1300">
                <a:solidFill>
                  <a:srgbClr val="4C4E4D"/>
                </a:solidFill>
                <a:highlight>
                  <a:srgbClr val="FFFFFF"/>
                </a:highlight>
                <a:latin typeface="Calibri"/>
                <a:ea typeface="Calibri"/>
                <a:cs typeface="Calibri"/>
                <a:sym typeface="Calibri"/>
              </a:rPr>
              <a:t>The current outbreak is thought to have started in a food market in Wuhan, China. But uncertainties remain: Researchers are still not sure which animal started the outbreak. DNA evidence suggests it’s likely related to bats (which also were the origin of the SARS coronavirus outbreak in 2003). </a:t>
            </a:r>
            <a:endParaRPr sz="1300">
              <a:solidFill>
                <a:srgbClr val="4C4E4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300">
              <a:solidFill>
                <a:srgbClr val="4C4E4D"/>
              </a:solidFill>
              <a:highlight>
                <a:srgbClr val="FFFFFF"/>
              </a:highlight>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54cb92e2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54cb92e2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alibri"/>
              <a:buChar char="●"/>
            </a:pPr>
            <a:r>
              <a:rPr lang="en" sz="1300">
                <a:highlight>
                  <a:srgbClr val="FFFFFF"/>
                </a:highlight>
                <a:latin typeface="Calibri"/>
                <a:ea typeface="Calibri"/>
                <a:cs typeface="Calibri"/>
                <a:sym typeface="Calibri"/>
              </a:rPr>
              <a:t>The World Health Organization (WHO) and other sources are estimating the infection rate of COVID-19 is higher than seasonal flu, swine flu and SARS but considerably lower than measles</a:t>
            </a:r>
            <a:endParaRPr sz="1300">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Clr>
                <a:srgbClr val="111111"/>
              </a:buClr>
              <a:buSzPts val="1300"/>
              <a:buFont typeface="Calibri"/>
              <a:buChar char="●"/>
            </a:pPr>
            <a:r>
              <a:rPr lang="en" sz="1300">
                <a:solidFill>
                  <a:srgbClr val="111111"/>
                </a:solidFill>
                <a:highlight>
                  <a:srgbClr val="FFFFFF"/>
                </a:highlight>
                <a:latin typeface="Calibri"/>
                <a:ea typeface="Calibri"/>
                <a:cs typeface="Calibri"/>
                <a:sym typeface="Calibri"/>
              </a:rPr>
              <a:t>A crucial metric called R0 ( R-naught), represents how many people an average person with a virus infects.</a:t>
            </a:r>
            <a:endParaRPr sz="1300">
              <a:solidFill>
                <a:srgbClr val="111111"/>
              </a:solidFill>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Clr>
                <a:srgbClr val="111111"/>
              </a:buClr>
              <a:buSzPts val="1300"/>
              <a:buFont typeface="Calibri"/>
              <a:buChar char="●"/>
            </a:pPr>
            <a:r>
              <a:rPr lang="en" sz="1300">
                <a:solidFill>
                  <a:srgbClr val="111111"/>
                </a:solidFill>
                <a:highlight>
                  <a:srgbClr val="FFFFFF"/>
                </a:highlight>
                <a:latin typeface="Calibri"/>
                <a:ea typeface="Calibri"/>
                <a:cs typeface="Calibri"/>
                <a:sym typeface="Calibri"/>
              </a:rPr>
              <a:t>The coronavirus has an R0 of roughly 2 to 2.5, meaning that each new person spreads the disease to about 2.2 people on average.</a:t>
            </a:r>
            <a:endParaRPr sz="1300">
              <a:solidFill>
                <a:srgbClr val="111111"/>
              </a:solidFill>
              <a:highlight>
                <a:srgbClr val="FFFFFF"/>
              </a:highlight>
              <a:latin typeface="Calibri"/>
              <a:ea typeface="Calibri"/>
              <a:cs typeface="Calibri"/>
              <a:sym typeface="Calibri"/>
            </a:endParaRPr>
          </a:p>
          <a:p>
            <a:pPr indent="-311150" lvl="0" marL="457200" rtl="0" algn="l">
              <a:lnSpc>
                <a:spcPct val="115000"/>
              </a:lnSpc>
              <a:spcBef>
                <a:spcPts val="0"/>
              </a:spcBef>
              <a:spcAft>
                <a:spcPts val="0"/>
              </a:spcAft>
              <a:buClr>
                <a:srgbClr val="111111"/>
              </a:buClr>
              <a:buSzPts val="1300"/>
              <a:buFont typeface="Calibri"/>
              <a:buChar char="●"/>
            </a:pPr>
            <a:r>
              <a:rPr lang="en" sz="1300">
                <a:solidFill>
                  <a:srgbClr val="111111"/>
                </a:solidFill>
                <a:highlight>
                  <a:srgbClr val="FFFFFF"/>
                </a:highlight>
                <a:latin typeface="Calibri"/>
                <a:ea typeface="Calibri"/>
                <a:cs typeface="Calibri"/>
                <a:sym typeface="Calibri"/>
              </a:rPr>
              <a:t>The good news is that a disease's R0 is not fixed — and can be decreased with the right preventive measures. When experts strategize about how to end the pandemic, their goal is to bring the R0 below 1, which would put the coronavirus in decline until it dies out and puts an end on the pandemic.</a:t>
            </a:r>
            <a:endParaRPr sz="1300">
              <a:solidFill>
                <a:srgbClr val="111111"/>
              </a:solidFill>
              <a:highlight>
                <a:srgbClr val="FFFFFF"/>
              </a:highlight>
              <a:latin typeface="Calibri"/>
              <a:ea typeface="Calibri"/>
              <a:cs typeface="Calibri"/>
              <a:sym typeface="Calibri"/>
            </a:endParaRPr>
          </a:p>
          <a:p>
            <a:pPr indent="-311150" lvl="0" marL="457200" rtl="0" algn="l">
              <a:lnSpc>
                <a:spcPct val="121000"/>
              </a:lnSpc>
              <a:spcBef>
                <a:spcPts val="0"/>
              </a:spcBef>
              <a:spcAft>
                <a:spcPts val="0"/>
              </a:spcAft>
              <a:buClr>
                <a:srgbClr val="111111"/>
              </a:buClr>
              <a:buSzPts val="1300"/>
              <a:buFont typeface="Calibri"/>
              <a:buChar char="●"/>
            </a:pPr>
            <a:r>
              <a:rPr lang="en" sz="1300">
                <a:solidFill>
                  <a:srgbClr val="111111"/>
                </a:solidFill>
                <a:highlight>
                  <a:srgbClr val="FFFFFF"/>
                </a:highlight>
                <a:latin typeface="Calibri"/>
                <a:ea typeface="Calibri"/>
                <a:cs typeface="Calibri"/>
                <a:sym typeface="Calibri"/>
              </a:rPr>
              <a:t>The second image here talks about the </a:t>
            </a:r>
            <a:r>
              <a:rPr lang="en" sz="1300">
                <a:solidFill>
                  <a:srgbClr val="111111"/>
                </a:solidFill>
                <a:highlight>
                  <a:srgbClr val="FFFFFF"/>
                </a:highlight>
                <a:latin typeface="Calibri"/>
                <a:ea typeface="Calibri"/>
                <a:cs typeface="Calibri"/>
                <a:sym typeface="Calibri"/>
              </a:rPr>
              <a:t>importance</a:t>
            </a:r>
            <a:r>
              <a:rPr lang="en" sz="1300">
                <a:solidFill>
                  <a:srgbClr val="111111"/>
                </a:solidFill>
                <a:highlight>
                  <a:srgbClr val="FFFFFF"/>
                </a:highlight>
                <a:latin typeface="Calibri"/>
                <a:ea typeface="Calibri"/>
                <a:cs typeface="Calibri"/>
                <a:sym typeface="Calibri"/>
              </a:rPr>
              <a:t> of physical distancing. When a contagious person does not maintain any distancing, in 30 days he or she  can infect upto 406 persons. On the other hand if a contagious person maintains extreme physical distancing may infect only 2.5 persons in 30 days and thus contributes </a:t>
            </a:r>
            <a:r>
              <a:rPr lang="en" sz="1300">
                <a:solidFill>
                  <a:srgbClr val="111111"/>
                </a:solidFill>
                <a:highlight>
                  <a:srgbClr val="FFFFFF"/>
                </a:highlight>
                <a:latin typeface="Calibri"/>
                <a:ea typeface="Calibri"/>
                <a:cs typeface="Calibri"/>
                <a:sym typeface="Calibri"/>
              </a:rPr>
              <a:t>positively</a:t>
            </a:r>
            <a:r>
              <a:rPr lang="en" sz="1300">
                <a:solidFill>
                  <a:srgbClr val="111111"/>
                </a:solidFill>
                <a:highlight>
                  <a:srgbClr val="FFFFFF"/>
                </a:highlight>
                <a:latin typeface="Calibri"/>
                <a:ea typeface="Calibri"/>
                <a:cs typeface="Calibri"/>
                <a:sym typeface="Calibri"/>
              </a:rPr>
              <a:t> to end the pandemic. </a:t>
            </a:r>
            <a:endParaRPr sz="1300">
              <a:solidFill>
                <a:srgbClr val="111111"/>
              </a:solidFill>
              <a:highlight>
                <a:srgbClr val="FFFFFF"/>
              </a:highlight>
              <a:latin typeface="Calibri"/>
              <a:ea typeface="Calibri"/>
              <a:cs typeface="Calibri"/>
              <a:sym typeface="Calibri"/>
            </a:endParaRPr>
          </a:p>
          <a:p>
            <a:pPr indent="0" lvl="0" marL="457200" rtl="0" algn="l">
              <a:spcBef>
                <a:spcPts val="500"/>
              </a:spcBef>
              <a:spcAft>
                <a:spcPts val="0"/>
              </a:spcAft>
              <a:buNone/>
            </a:pPr>
            <a:r>
              <a:t/>
            </a:r>
            <a:endParaRPr sz="1300">
              <a:highlight>
                <a:srgbClr val="FFFFFF"/>
              </a:highlight>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6d5476b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6d5476b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4C4E4D"/>
              </a:buClr>
              <a:buSzPts val="1100"/>
              <a:buChar char="●"/>
            </a:pPr>
            <a:r>
              <a:rPr lang="en" sz="700">
                <a:solidFill>
                  <a:srgbClr val="4C4E4D"/>
                </a:solidFill>
                <a:latin typeface="Times New Roman"/>
                <a:ea typeface="Times New Roman"/>
                <a:cs typeface="Times New Roman"/>
                <a:sym typeface="Times New Roman"/>
              </a:rPr>
              <a:t> </a:t>
            </a:r>
            <a:r>
              <a:rPr lang="en" sz="1300">
                <a:solidFill>
                  <a:srgbClr val="4C4E4D"/>
                </a:solidFill>
                <a:highlight>
                  <a:srgbClr val="FFFFFF"/>
                </a:highlight>
                <a:latin typeface="Calibri"/>
                <a:ea typeface="Calibri"/>
                <a:cs typeface="Calibri"/>
                <a:sym typeface="Calibri"/>
              </a:rPr>
              <a:t>As we are all aware - Currently, there is no vaccine to combat Coronavirus, nor any approved therapeutics to slow the course of its toll on the human body. </a:t>
            </a:r>
            <a:r>
              <a:rPr lang="en" sz="700">
                <a:solidFill>
                  <a:srgbClr val="4C4E4D"/>
                </a:solidFill>
                <a:latin typeface="Times New Roman"/>
                <a:ea typeface="Times New Roman"/>
                <a:cs typeface="Times New Roman"/>
                <a:sym typeface="Times New Roman"/>
              </a:rPr>
              <a:t>        </a:t>
            </a:r>
            <a:endParaRPr sz="700">
              <a:solidFill>
                <a:srgbClr val="4C4E4D"/>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300">
                <a:solidFill>
                  <a:srgbClr val="4C4E4D"/>
                </a:solidFill>
                <a:latin typeface="Calibri"/>
                <a:ea typeface="Calibri"/>
                <a:cs typeface="Calibri"/>
                <a:sym typeface="Calibri"/>
              </a:rPr>
              <a:t>As mentioned in the previous slide while a person with flu can infect an average of 1.3 person, a person with coronavirus can infect an average of 2.2 persons.</a:t>
            </a:r>
            <a:r>
              <a:rPr lang="en" sz="1300">
                <a:solidFill>
                  <a:srgbClr val="4C4E4D"/>
                </a:solidFill>
                <a:highlight>
                  <a:srgbClr val="FFFFFF"/>
                </a:highlight>
                <a:latin typeface="Calibri"/>
                <a:ea typeface="Calibri"/>
                <a:cs typeface="Calibri"/>
                <a:sym typeface="Calibri"/>
              </a:rPr>
              <a:t>Biologically, it behaves differently than the flu. It takes one to 14 days for people with Covid-19 infection to develop symptoms. For the flu, it’s around two days. That potentially gives people more time to spread the illness asymptomatically before they know they are sick. The hospitalization rate for COVID is 10 times higher than the seasonal flu and thus has a higher potential to overwhelm the healthcare system and hurt people with other illnesses. </a:t>
            </a:r>
            <a:r>
              <a:rPr lang="en" sz="1300">
                <a:solidFill>
                  <a:srgbClr val="333333"/>
                </a:solidFill>
                <a:highlight>
                  <a:srgbClr val="FFFFFF"/>
                </a:highlight>
                <a:latin typeface="Calibri"/>
                <a:ea typeface="Calibri"/>
                <a:cs typeface="Calibri"/>
                <a:sym typeface="Calibri"/>
              </a:rPr>
              <a:t>It's important to note that the death rate of COVID – 19 can vary by location, age of person infected and the presence of underlying health conditions </a:t>
            </a:r>
            <a:r>
              <a:rPr lang="en" sz="1300">
                <a:solidFill>
                  <a:srgbClr val="4C4E4D"/>
                </a:solidFill>
                <a:latin typeface="Calibri"/>
                <a:ea typeface="Calibri"/>
                <a:cs typeface="Calibri"/>
                <a:sym typeface="Calibri"/>
              </a:rPr>
              <a:t>·         </a:t>
            </a:r>
            <a:r>
              <a:rPr lang="en" sz="1300">
                <a:solidFill>
                  <a:srgbClr val="4C4E4D"/>
                </a:solidFill>
                <a:highlight>
                  <a:srgbClr val="FFFFFF"/>
                </a:highlight>
                <a:latin typeface="Calibri"/>
                <a:ea typeface="Calibri"/>
                <a:cs typeface="Calibri"/>
                <a:sym typeface="Calibri"/>
              </a:rPr>
              <a:t>While the exact death rate is not yet clear, the evidence so far does show that if a person is infected they are 34 times more likely to die of COVID-19 than a seasonal flu.</a:t>
            </a:r>
            <a:endParaRPr sz="1300">
              <a:solidFill>
                <a:srgbClr val="4C4E4D"/>
              </a:solidFill>
              <a:highlight>
                <a:srgbClr val="FFFFFF"/>
              </a:highlight>
              <a:latin typeface="Calibri"/>
              <a:ea typeface="Calibri"/>
              <a:cs typeface="Calibri"/>
              <a:sym typeface="Calibri"/>
            </a:endParaRPr>
          </a:p>
          <a:p>
            <a:pPr indent="0" lvl="0" marL="457200" rtl="0" algn="l">
              <a:lnSpc>
                <a:spcPct val="100000"/>
              </a:lnSpc>
              <a:spcBef>
                <a:spcPts val="1400"/>
              </a:spcBef>
              <a:spcAft>
                <a:spcPts val="0"/>
              </a:spcAft>
              <a:buNone/>
            </a:pPr>
            <a:r>
              <a:rPr lang="en" sz="1300">
                <a:solidFill>
                  <a:srgbClr val="4C4E4D"/>
                </a:solidFill>
                <a:highlight>
                  <a:srgbClr val="FFFFFF"/>
                </a:highlight>
                <a:latin typeface="Calibri"/>
                <a:ea typeface="Calibri"/>
                <a:cs typeface="Calibri"/>
                <a:sym typeface="Calibri"/>
              </a:rPr>
              <a:t>I would like to handover to Debasri to continue our presentation from here.  </a:t>
            </a:r>
            <a:endParaRPr sz="1300">
              <a:solidFill>
                <a:srgbClr val="4C4E4D"/>
              </a:solidFill>
              <a:highlight>
                <a:srgbClr val="FFFFFF"/>
              </a:highlight>
              <a:latin typeface="Calibri"/>
              <a:ea typeface="Calibri"/>
              <a:cs typeface="Calibri"/>
              <a:sym typeface="Calibri"/>
            </a:endParaRPr>
          </a:p>
          <a:p>
            <a:pPr indent="0" lvl="0" marL="457200" rtl="0" algn="l">
              <a:lnSpc>
                <a:spcPct val="115000"/>
              </a:lnSpc>
              <a:spcBef>
                <a:spcPts val="1400"/>
              </a:spcBef>
              <a:spcAft>
                <a:spcPts val="1400"/>
              </a:spcAft>
              <a:buNone/>
            </a:pPr>
            <a:r>
              <a:t/>
            </a:r>
            <a:endParaRPr sz="1300">
              <a:solidFill>
                <a:srgbClr val="4C4E4D"/>
              </a:solidFill>
              <a:highlight>
                <a:srgbClr val="FFFFFF"/>
              </a:highlight>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5201da131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201da131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Calibri"/>
              <a:buChar char="●"/>
            </a:pPr>
            <a:r>
              <a:rPr lang="en" sz="1300">
                <a:highlight>
                  <a:srgbClr val="FCFCFC"/>
                </a:highlight>
                <a:latin typeface="Calibri"/>
                <a:ea typeface="Calibri"/>
                <a:cs typeface="Calibri"/>
                <a:sym typeface="Calibri"/>
              </a:rPr>
              <a:t>A pandemic is defined when an infection has “efficient and sustained human to human transmission worldwide.” Some recent prior pandemics have included HIV/AIDS 2005, Hong Kong Flu pandemic 1968, and the Asian Flu pandemic of 1956.</a:t>
            </a:r>
            <a:endParaRPr sz="1300">
              <a:latin typeface="Calibri"/>
              <a:ea typeface="Calibri"/>
              <a:cs typeface="Calibri"/>
              <a:sym typeface="Calibri"/>
            </a:endParaRPr>
          </a:p>
          <a:p>
            <a:pPr indent="-311150" lvl="0" marL="457200" rtl="0" algn="l">
              <a:lnSpc>
                <a:spcPct val="115000"/>
              </a:lnSpc>
              <a:spcBef>
                <a:spcPts val="0"/>
              </a:spcBef>
              <a:spcAft>
                <a:spcPts val="0"/>
              </a:spcAft>
              <a:buSzPts val="1300"/>
              <a:buFont typeface="Calibri"/>
              <a:buChar char="●"/>
            </a:pPr>
            <a:r>
              <a:rPr lang="en" sz="1300">
                <a:latin typeface="Calibri"/>
                <a:ea typeface="Calibri"/>
                <a:cs typeface="Calibri"/>
                <a:sym typeface="Calibri"/>
              </a:rPr>
              <a:t>The evolution of COVID-19 is not completely random. Such a life cycle is the result of the adaptive and countering behaviours of agents including individuals (avoiding physical contact) and governments (locking down cities) as well as the natural limitations of the ecosystem. </a:t>
            </a:r>
            <a:endParaRPr sz="1300">
              <a:latin typeface="Calibri"/>
              <a:ea typeface="Calibri"/>
              <a:cs typeface="Calibri"/>
              <a:sym typeface="Calibri"/>
            </a:endParaRPr>
          </a:p>
          <a:p>
            <a:pPr indent="0" lvl="0" marL="0" rtl="0" algn="l">
              <a:spcBef>
                <a:spcPts val="1600"/>
              </a:spcBef>
              <a:spcAft>
                <a:spcPts val="0"/>
              </a:spcAft>
              <a:buNone/>
            </a:pPr>
            <a:r>
              <a:t/>
            </a:r>
            <a:endParaRPr sz="13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about:blank"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about:blank" TargetMode="External"/><Relationship Id="rId4" Type="http://schemas.openxmlformats.org/officeDocument/2006/relationships/hyperlink" Target="about:blank" TargetMode="External"/><Relationship Id="rId9"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idx="1" type="subTitle"/>
          </p:nvPr>
        </p:nvSpPr>
        <p:spPr>
          <a:xfrm>
            <a:off x="6763050" y="1654825"/>
            <a:ext cx="2197200" cy="26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rPr b="1" lang="en" sz="1800">
                <a:solidFill>
                  <a:srgbClr val="38761D"/>
                </a:solidFill>
                <a:latin typeface="Nunito"/>
                <a:ea typeface="Nunito"/>
                <a:cs typeface="Nunito"/>
                <a:sym typeface="Nunito"/>
              </a:rPr>
              <a:t>Mitali Mendes</a:t>
            </a:r>
            <a:endParaRPr b="1" sz="1800">
              <a:latin typeface="Nunito"/>
              <a:ea typeface="Nunito"/>
              <a:cs typeface="Nunito"/>
              <a:sym typeface="Nunito"/>
            </a:endParaRPr>
          </a:p>
          <a:p>
            <a:pPr indent="0" lvl="0" marL="0" rtl="0" algn="l">
              <a:spcBef>
                <a:spcPts val="0"/>
              </a:spcBef>
              <a:spcAft>
                <a:spcPts val="0"/>
              </a:spcAft>
              <a:buNone/>
            </a:pPr>
            <a:r>
              <a:rPr b="1" lang="en" sz="1800">
                <a:solidFill>
                  <a:srgbClr val="38761D"/>
                </a:solidFill>
                <a:latin typeface="Nunito"/>
                <a:ea typeface="Nunito"/>
                <a:cs typeface="Nunito"/>
                <a:sym typeface="Nunito"/>
              </a:rPr>
              <a:t>Debasri Mitra</a:t>
            </a:r>
            <a:endParaRPr b="1" sz="1800">
              <a:solidFill>
                <a:srgbClr val="38761D"/>
              </a:solidFill>
              <a:latin typeface="Nunito"/>
              <a:ea typeface="Nunito"/>
              <a:cs typeface="Nunito"/>
              <a:sym typeface="Nunito"/>
            </a:endParaRPr>
          </a:p>
          <a:p>
            <a:pPr indent="0" lvl="0" marL="0" rtl="0" algn="l">
              <a:spcBef>
                <a:spcPts val="0"/>
              </a:spcBef>
              <a:spcAft>
                <a:spcPts val="0"/>
              </a:spcAft>
              <a:buNone/>
            </a:pPr>
            <a:r>
              <a:rPr b="1" lang="en" sz="1800">
                <a:solidFill>
                  <a:srgbClr val="38761D"/>
                </a:solidFill>
                <a:latin typeface="Nunito"/>
                <a:ea typeface="Nunito"/>
                <a:cs typeface="Nunito"/>
                <a:sym typeface="Nunito"/>
              </a:rPr>
              <a:t>Elisa Ahern</a:t>
            </a:r>
            <a:endParaRPr b="1" sz="1800">
              <a:solidFill>
                <a:srgbClr val="38761D"/>
              </a:solidFill>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rPr b="1" lang="en" sz="1200">
                <a:latin typeface="Nunito"/>
                <a:ea typeface="Nunito"/>
                <a:cs typeface="Nunito"/>
                <a:sym typeface="Nunito"/>
              </a:rPr>
              <a:t>May 01, 2020</a:t>
            </a:r>
            <a:endParaRPr b="1" sz="1200">
              <a:latin typeface="Nunito"/>
              <a:ea typeface="Nunito"/>
              <a:cs typeface="Nunito"/>
              <a:sym typeface="Nunito"/>
            </a:endParaRPr>
          </a:p>
          <a:p>
            <a:pPr indent="0" lvl="0" marL="0" rtl="0" algn="l">
              <a:spcBef>
                <a:spcPts val="0"/>
              </a:spcBef>
              <a:spcAft>
                <a:spcPts val="0"/>
              </a:spcAft>
              <a:buNone/>
            </a:pPr>
            <a:r>
              <a:rPr b="1" lang="en" sz="1200">
                <a:latin typeface="Nunito"/>
                <a:ea typeface="Nunito"/>
                <a:cs typeface="Nunito"/>
                <a:sym typeface="Nunito"/>
              </a:rPr>
              <a:t>Immersive Data Analytics</a:t>
            </a:r>
            <a:endParaRPr b="1" sz="1200">
              <a:latin typeface="Nunito"/>
              <a:ea typeface="Nunito"/>
              <a:cs typeface="Nunito"/>
              <a:sym typeface="Nunito"/>
            </a:endParaRPr>
          </a:p>
          <a:p>
            <a:pPr indent="0" lvl="0" marL="0" rtl="0" algn="l">
              <a:spcBef>
                <a:spcPts val="0"/>
              </a:spcBef>
              <a:spcAft>
                <a:spcPts val="0"/>
              </a:spcAft>
              <a:buNone/>
            </a:pPr>
            <a:r>
              <a:t/>
            </a:r>
            <a:endParaRPr b="1" sz="1900">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	</a:t>
            </a:r>
            <a:endParaRPr b="1">
              <a:latin typeface="Nunito"/>
              <a:ea typeface="Nunito"/>
              <a:cs typeface="Nunito"/>
              <a:sym typeface="Nunito"/>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29" name="Google Shape;129;p13"/>
          <p:cNvPicPr preferRelativeResize="0"/>
          <p:nvPr/>
        </p:nvPicPr>
        <p:blipFill>
          <a:blip r:embed="rId3">
            <a:alphaModFix/>
          </a:blip>
          <a:stretch>
            <a:fillRect/>
          </a:stretch>
        </p:blipFill>
        <p:spPr>
          <a:xfrm>
            <a:off x="2297099" y="1622025"/>
            <a:ext cx="4111350" cy="2154350"/>
          </a:xfrm>
          <a:prstGeom prst="rect">
            <a:avLst/>
          </a:prstGeom>
          <a:noFill/>
          <a:ln>
            <a:noFill/>
          </a:ln>
        </p:spPr>
      </p:pic>
      <p:sp>
        <p:nvSpPr>
          <p:cNvPr id="130" name="Google Shape;130;p13"/>
          <p:cNvSpPr txBox="1"/>
          <p:nvPr>
            <p:ph type="ctrTitle"/>
          </p:nvPr>
        </p:nvSpPr>
        <p:spPr>
          <a:xfrm>
            <a:off x="1672128" y="3129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THE COVID 19 STORY</a:t>
            </a:r>
            <a:endParaRPr b="1"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819150" y="602250"/>
            <a:ext cx="75057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GOAL</a:t>
            </a:r>
            <a:endParaRPr b="1" sz="3400"/>
          </a:p>
        </p:txBody>
      </p:sp>
      <p:sp>
        <p:nvSpPr>
          <p:cNvPr id="201" name="Google Shape;201;p22"/>
          <p:cNvSpPr txBox="1"/>
          <p:nvPr>
            <p:ph idx="1" type="body"/>
          </p:nvPr>
        </p:nvSpPr>
        <p:spPr>
          <a:xfrm>
            <a:off x="733050" y="1603300"/>
            <a:ext cx="5216700" cy="2477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Nunito"/>
              <a:buChar char="●"/>
            </a:pPr>
            <a:r>
              <a:rPr lang="en" sz="1800">
                <a:latin typeface="Nunito"/>
                <a:ea typeface="Nunito"/>
                <a:cs typeface="Nunito"/>
                <a:sym typeface="Nunito"/>
              </a:rPr>
              <a:t>What </a:t>
            </a:r>
            <a:r>
              <a:rPr b="1" lang="en" sz="1800">
                <a:latin typeface="Nunito"/>
                <a:ea typeface="Nunito"/>
                <a:cs typeface="Nunito"/>
                <a:sym typeface="Nunito"/>
              </a:rPr>
              <a:t>trends</a:t>
            </a:r>
            <a:r>
              <a:rPr lang="en" sz="1800">
                <a:latin typeface="Nunito"/>
                <a:ea typeface="Nunito"/>
                <a:cs typeface="Nunito"/>
                <a:sym typeface="Nunito"/>
              </a:rPr>
              <a:t> are we seeing earlier and now?</a:t>
            </a:r>
            <a:endParaRPr sz="1800">
              <a:latin typeface="Nunito"/>
              <a:ea typeface="Nunito"/>
              <a:cs typeface="Nunito"/>
              <a:sym typeface="Nunito"/>
            </a:endParaRPr>
          </a:p>
          <a:p>
            <a:pPr indent="-342900" lvl="0" marL="457200" rtl="0" algn="l">
              <a:lnSpc>
                <a:spcPct val="150000"/>
              </a:lnSpc>
              <a:spcBef>
                <a:spcPts val="0"/>
              </a:spcBef>
              <a:spcAft>
                <a:spcPts val="0"/>
              </a:spcAft>
              <a:buSzPts val="1800"/>
              <a:buFont typeface="Nunito"/>
              <a:buChar char="●"/>
            </a:pPr>
            <a:r>
              <a:rPr lang="en" sz="1800">
                <a:latin typeface="Nunito"/>
                <a:ea typeface="Nunito"/>
                <a:cs typeface="Nunito"/>
                <a:sym typeface="Nunito"/>
              </a:rPr>
              <a:t>Build a </a:t>
            </a:r>
            <a:r>
              <a:rPr b="1" lang="en" sz="1800">
                <a:latin typeface="Nunito"/>
                <a:ea typeface="Nunito"/>
                <a:cs typeface="Nunito"/>
                <a:sym typeface="Nunito"/>
              </a:rPr>
              <a:t>model</a:t>
            </a:r>
            <a:r>
              <a:rPr lang="en" sz="1800">
                <a:latin typeface="Nunito"/>
                <a:ea typeface="Nunito"/>
                <a:cs typeface="Nunito"/>
                <a:sym typeface="Nunito"/>
              </a:rPr>
              <a:t> that can predict </a:t>
            </a:r>
            <a:r>
              <a:rPr b="1" lang="en" sz="1800">
                <a:latin typeface="Nunito"/>
                <a:ea typeface="Nunito"/>
                <a:cs typeface="Nunito"/>
                <a:sym typeface="Nunito"/>
              </a:rPr>
              <a:t>recovered</a:t>
            </a:r>
            <a:r>
              <a:rPr lang="en" sz="1800">
                <a:latin typeface="Nunito"/>
                <a:ea typeface="Nunito"/>
                <a:cs typeface="Nunito"/>
                <a:sym typeface="Nunito"/>
              </a:rPr>
              <a:t> cases knowing </a:t>
            </a:r>
            <a:r>
              <a:rPr b="1" lang="en" sz="1800">
                <a:latin typeface="Nunito"/>
                <a:ea typeface="Nunito"/>
                <a:cs typeface="Nunito"/>
                <a:sym typeface="Nunito"/>
              </a:rPr>
              <a:t>confirmed</a:t>
            </a:r>
            <a:r>
              <a:rPr lang="en" sz="1800">
                <a:latin typeface="Nunito"/>
                <a:ea typeface="Nunito"/>
                <a:cs typeface="Nunito"/>
                <a:sym typeface="Nunito"/>
              </a:rPr>
              <a:t> cases and </a:t>
            </a:r>
            <a:r>
              <a:rPr b="1" lang="en" sz="1800">
                <a:latin typeface="Nunito"/>
                <a:ea typeface="Nunito"/>
                <a:cs typeface="Nunito"/>
                <a:sym typeface="Nunito"/>
              </a:rPr>
              <a:t>deaths.</a:t>
            </a:r>
            <a:endParaRPr b="1" sz="1800">
              <a:latin typeface="Nunito"/>
              <a:ea typeface="Nunito"/>
              <a:cs typeface="Nunito"/>
              <a:sym typeface="Nunito"/>
            </a:endParaRPr>
          </a:p>
          <a:p>
            <a:pPr indent="-342900" lvl="0" marL="457200" rtl="0" algn="l">
              <a:lnSpc>
                <a:spcPct val="150000"/>
              </a:lnSpc>
              <a:spcBef>
                <a:spcPts val="0"/>
              </a:spcBef>
              <a:spcAft>
                <a:spcPts val="0"/>
              </a:spcAft>
              <a:buSzPts val="1800"/>
              <a:buFont typeface="Nunito"/>
              <a:buChar char="●"/>
            </a:pPr>
            <a:r>
              <a:rPr b="1" lang="en" sz="1800">
                <a:latin typeface="Nunito"/>
                <a:ea typeface="Nunito"/>
                <a:cs typeface="Nunito"/>
                <a:sym typeface="Nunito"/>
              </a:rPr>
              <a:t>Predict </a:t>
            </a:r>
            <a:r>
              <a:rPr lang="en" sz="1800">
                <a:latin typeface="Nunito"/>
                <a:ea typeface="Nunito"/>
                <a:cs typeface="Nunito"/>
                <a:sym typeface="Nunito"/>
              </a:rPr>
              <a:t>number of recovered cases at a given date.</a:t>
            </a:r>
            <a:endParaRPr sz="2900">
              <a:latin typeface="Nunito"/>
              <a:ea typeface="Nunito"/>
              <a:cs typeface="Nunito"/>
              <a:sym typeface="Nunito"/>
            </a:endParaRPr>
          </a:p>
        </p:txBody>
      </p:sp>
      <p:pic>
        <p:nvPicPr>
          <p:cNvPr id="202" name="Google Shape;202;p22"/>
          <p:cNvPicPr preferRelativeResize="0"/>
          <p:nvPr/>
        </p:nvPicPr>
        <p:blipFill>
          <a:blip r:embed="rId3">
            <a:alphaModFix/>
          </a:blip>
          <a:stretch>
            <a:fillRect/>
          </a:stretch>
        </p:blipFill>
        <p:spPr>
          <a:xfrm>
            <a:off x="6041448" y="1710250"/>
            <a:ext cx="2072928" cy="264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438100"/>
            <a:ext cx="7505700" cy="13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RECENT</a:t>
            </a:r>
            <a:r>
              <a:rPr b="1" lang="en" sz="3400"/>
              <a:t> NUMBERS</a:t>
            </a:r>
            <a:endParaRPr b="1" sz="3400"/>
          </a:p>
          <a:p>
            <a:pPr indent="0" lvl="0" marL="0" rtl="0" algn="ctr">
              <a:spcBef>
                <a:spcPts val="0"/>
              </a:spcBef>
              <a:spcAft>
                <a:spcPts val="0"/>
              </a:spcAft>
              <a:buNone/>
            </a:pPr>
            <a:r>
              <a:rPr b="1" lang="en" sz="2000"/>
              <a:t>OUR DATA ATTRIBUTES</a:t>
            </a:r>
            <a:endParaRPr b="1" sz="2000"/>
          </a:p>
        </p:txBody>
      </p:sp>
      <p:sp>
        <p:nvSpPr>
          <p:cNvPr id="208" name="Google Shape;208;p23"/>
          <p:cNvSpPr txBox="1"/>
          <p:nvPr>
            <p:ph idx="1" type="body"/>
          </p:nvPr>
        </p:nvSpPr>
        <p:spPr>
          <a:xfrm>
            <a:off x="500900" y="1563825"/>
            <a:ext cx="8088000" cy="2736600"/>
          </a:xfrm>
          <a:prstGeom prst="rect">
            <a:avLst/>
          </a:prstGeom>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Total Number of countries reporting cases: 220</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Confirmed cases worldwide: 3041764</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Deaths worldwide: 211167</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Recovered cases worldwide: 893967</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Active cases worldwide: 1936630</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Closed cases worldwide: 1105134</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Confirmed cases Per Day: 31358</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Deaths cases Per Day: 2176</a:t>
            </a:r>
            <a:endParaRPr sz="1700">
              <a:solidFill>
                <a:srgbClr val="000000"/>
              </a:solidFill>
              <a:highlight>
                <a:srgbClr val="FFFFFF"/>
              </a:highlight>
              <a:latin typeface="Nunito"/>
              <a:ea typeface="Nunito"/>
              <a:cs typeface="Nunito"/>
              <a:sym typeface="Nunito"/>
            </a:endParaRPr>
          </a:p>
          <a:p>
            <a:pPr indent="-336550" lvl="0" marL="457200" rtl="0" algn="l">
              <a:spcBef>
                <a:spcPts val="0"/>
              </a:spcBef>
              <a:spcAft>
                <a:spcPts val="0"/>
              </a:spcAft>
              <a:buClr>
                <a:srgbClr val="000000"/>
              </a:buClr>
              <a:buSzPts val="1700"/>
              <a:buFont typeface="Nunito"/>
              <a:buChar char="●"/>
            </a:pPr>
            <a:r>
              <a:rPr lang="en" sz="1700">
                <a:solidFill>
                  <a:srgbClr val="000000"/>
                </a:solidFill>
                <a:highlight>
                  <a:srgbClr val="FFFFFF"/>
                </a:highlight>
                <a:latin typeface="Nunito"/>
                <a:ea typeface="Nunito"/>
                <a:cs typeface="Nunito"/>
                <a:sym typeface="Nunito"/>
              </a:rPr>
              <a:t>Recovered cases Per Day: 9216</a:t>
            </a:r>
            <a:endParaRPr sz="1700">
              <a:latin typeface="Nunito"/>
              <a:ea typeface="Nunito"/>
              <a:cs typeface="Nunito"/>
              <a:sym typeface="Nunito"/>
            </a:endParaRPr>
          </a:p>
        </p:txBody>
      </p:sp>
      <p:pic>
        <p:nvPicPr>
          <p:cNvPr id="209" name="Google Shape;209;p23"/>
          <p:cNvPicPr preferRelativeResize="0"/>
          <p:nvPr/>
        </p:nvPicPr>
        <p:blipFill>
          <a:blip r:embed="rId3">
            <a:alphaModFix/>
          </a:blip>
          <a:stretch>
            <a:fillRect/>
          </a:stretch>
        </p:blipFill>
        <p:spPr>
          <a:xfrm>
            <a:off x="5507425" y="2190450"/>
            <a:ext cx="2850025" cy="197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819150" y="561550"/>
            <a:ext cx="7505700" cy="12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ANALYSIS</a:t>
            </a:r>
            <a:endParaRPr b="1" sz="3400"/>
          </a:p>
        </p:txBody>
      </p:sp>
      <p:sp>
        <p:nvSpPr>
          <p:cNvPr id="215" name="Google Shape;215;p24"/>
          <p:cNvSpPr txBox="1"/>
          <p:nvPr>
            <p:ph idx="1" type="body"/>
          </p:nvPr>
        </p:nvSpPr>
        <p:spPr>
          <a:xfrm>
            <a:off x="819150" y="1369525"/>
            <a:ext cx="7505700" cy="31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0000"/>
                </a:solidFill>
                <a:latin typeface="Nunito"/>
                <a:ea typeface="Nunito"/>
                <a:cs typeface="Nunito"/>
                <a:sym typeface="Nunito"/>
              </a:rPr>
              <a:t>Some</a:t>
            </a:r>
            <a:r>
              <a:rPr lang="en" sz="2100">
                <a:solidFill>
                  <a:srgbClr val="000000"/>
                </a:solidFill>
                <a:latin typeface="Nunito"/>
                <a:ea typeface="Nunito"/>
                <a:cs typeface="Nunito"/>
                <a:sym typeface="Nunito"/>
              </a:rPr>
              <a:t> interesting questions we wanted to answer.</a:t>
            </a:r>
            <a:endParaRPr sz="2100">
              <a:solidFill>
                <a:srgbClr val="000000"/>
              </a:solidFill>
              <a:latin typeface="Nunito"/>
              <a:ea typeface="Nunito"/>
              <a:cs typeface="Nunito"/>
              <a:sym typeface="Nunito"/>
            </a:endParaRPr>
          </a:p>
          <a:p>
            <a:pPr indent="0" lvl="0" marL="0" rtl="0" algn="l">
              <a:spcBef>
                <a:spcPts val="0"/>
              </a:spcBef>
              <a:spcAft>
                <a:spcPts val="0"/>
              </a:spcAft>
              <a:buNone/>
            </a:pPr>
            <a:r>
              <a:t/>
            </a:r>
            <a:endParaRPr sz="1600">
              <a:solidFill>
                <a:srgbClr val="000000"/>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How many, where, when?</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What are the Patterns? </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What will happen next?</a:t>
            </a:r>
            <a:endParaRPr sz="1800">
              <a:latin typeface="Nunito"/>
              <a:ea typeface="Nunito"/>
              <a:cs typeface="Nunito"/>
              <a:sym typeface="Nunito"/>
            </a:endParaRPr>
          </a:p>
          <a:p>
            <a:pPr indent="0" lvl="0" marL="0" rtl="0" algn="l">
              <a:lnSpc>
                <a:spcPct val="100000"/>
              </a:lnSpc>
              <a:spcBef>
                <a:spcPts val="1600"/>
              </a:spcBef>
              <a:spcAft>
                <a:spcPts val="0"/>
              </a:spcAft>
              <a:buNone/>
            </a:pPr>
            <a:r>
              <a:t/>
            </a:r>
            <a:endParaRPr sz="1900">
              <a:latin typeface="Arial"/>
              <a:ea typeface="Arial"/>
              <a:cs typeface="Arial"/>
              <a:sym typeface="Arial"/>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1600"/>
              </a:spcBef>
              <a:spcAft>
                <a:spcPts val="0"/>
              </a:spcAft>
              <a:buNone/>
            </a:pPr>
            <a:r>
              <a:t/>
            </a:r>
            <a:endParaRPr sz="1600">
              <a:latin typeface="Nunito"/>
              <a:ea typeface="Nunito"/>
              <a:cs typeface="Nunito"/>
              <a:sym typeface="Nunito"/>
            </a:endParaRPr>
          </a:p>
          <a:p>
            <a:pPr indent="0" lvl="0" marL="0" rtl="0" algn="l">
              <a:spcBef>
                <a:spcPts val="1600"/>
              </a:spcBef>
              <a:spcAft>
                <a:spcPts val="1600"/>
              </a:spcAft>
              <a:buNone/>
            </a:pPr>
            <a:r>
              <a:t/>
            </a:r>
            <a:endParaRPr/>
          </a:p>
        </p:txBody>
      </p:sp>
      <p:pic>
        <p:nvPicPr>
          <p:cNvPr id="216" name="Google Shape;216;p24"/>
          <p:cNvPicPr preferRelativeResize="0"/>
          <p:nvPr/>
        </p:nvPicPr>
        <p:blipFill>
          <a:blip r:embed="rId3">
            <a:alphaModFix/>
          </a:blip>
          <a:stretch>
            <a:fillRect/>
          </a:stretch>
        </p:blipFill>
        <p:spPr>
          <a:xfrm>
            <a:off x="5122825" y="2364925"/>
            <a:ext cx="3055850" cy="201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819150" y="845600"/>
            <a:ext cx="6902100" cy="73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100">
                <a:solidFill>
                  <a:srgbClr val="B45F06"/>
                </a:solidFill>
              </a:rPr>
              <a:t>Which data to use? Where to find it?</a:t>
            </a:r>
            <a:endParaRPr b="1" sz="4500">
              <a:solidFill>
                <a:srgbClr val="B45F06"/>
              </a:solidFill>
            </a:endParaRPr>
          </a:p>
        </p:txBody>
      </p:sp>
      <p:sp>
        <p:nvSpPr>
          <p:cNvPr id="222" name="Google Shape;222;p25"/>
          <p:cNvSpPr txBox="1"/>
          <p:nvPr>
            <p:ph idx="1" type="body"/>
          </p:nvPr>
        </p:nvSpPr>
        <p:spPr>
          <a:xfrm>
            <a:off x="819150" y="1990725"/>
            <a:ext cx="30570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650">
                <a:solidFill>
                  <a:srgbClr val="000000"/>
                </a:solidFill>
                <a:highlight>
                  <a:schemeClr val="dk1"/>
                </a:highlight>
                <a:latin typeface="Arial"/>
                <a:ea typeface="Arial"/>
                <a:cs typeface="Arial"/>
                <a:sym typeface="Arial"/>
              </a:rPr>
              <a:t>Data used for this analysis was obtained from the </a:t>
            </a:r>
            <a:r>
              <a:rPr lang="en" sz="1650">
                <a:solidFill>
                  <a:srgbClr val="008ABC"/>
                </a:solidFill>
                <a:highlight>
                  <a:schemeClr val="dk1"/>
                </a:highlight>
                <a:uFill>
                  <a:noFill/>
                </a:uFill>
                <a:latin typeface="Arial"/>
                <a:ea typeface="Arial"/>
                <a:cs typeface="Arial"/>
                <a:sym typeface="Arial"/>
                <a:hlinkClick r:id="rId3"/>
              </a:rPr>
              <a:t>Johns Hopkins Github repository</a:t>
            </a:r>
            <a:r>
              <a:rPr lang="en" sz="1900">
                <a:latin typeface="Arial"/>
                <a:ea typeface="Arial"/>
                <a:cs typeface="Arial"/>
                <a:sym typeface="Arial"/>
              </a:rPr>
              <a:t>.</a:t>
            </a:r>
            <a:endParaRPr sz="1900">
              <a:latin typeface="Arial"/>
              <a:ea typeface="Arial"/>
              <a:cs typeface="Arial"/>
              <a:sym typeface="Arial"/>
            </a:endParaRPr>
          </a:p>
          <a:p>
            <a:pPr indent="0" lvl="0" marL="0" rtl="0" algn="l">
              <a:lnSpc>
                <a:spcPct val="100000"/>
              </a:lnSpc>
              <a:spcBef>
                <a:spcPts val="0"/>
              </a:spcBef>
              <a:spcAft>
                <a:spcPts val="0"/>
              </a:spcAft>
              <a:buNone/>
            </a:pPr>
            <a:r>
              <a:t/>
            </a:r>
            <a:endParaRPr sz="1900">
              <a:latin typeface="Arial"/>
              <a:ea typeface="Arial"/>
              <a:cs typeface="Arial"/>
              <a:sym typeface="Arial"/>
            </a:endParaRPr>
          </a:p>
          <a:p>
            <a:pPr indent="0" lvl="0" marL="0" rtl="0" algn="l">
              <a:lnSpc>
                <a:spcPct val="100000"/>
              </a:lnSpc>
              <a:spcBef>
                <a:spcPts val="0"/>
              </a:spcBef>
              <a:spcAft>
                <a:spcPts val="0"/>
              </a:spcAft>
              <a:buNone/>
            </a:pPr>
            <a:r>
              <a:t/>
            </a:r>
            <a:endParaRPr sz="1900">
              <a:latin typeface="Arial"/>
              <a:ea typeface="Arial"/>
              <a:cs typeface="Arial"/>
              <a:sym typeface="Arial"/>
            </a:endParaRPr>
          </a:p>
        </p:txBody>
      </p:sp>
      <p:pic>
        <p:nvPicPr>
          <p:cNvPr id="223" name="Google Shape;223;p25"/>
          <p:cNvPicPr preferRelativeResize="0"/>
          <p:nvPr/>
        </p:nvPicPr>
        <p:blipFill>
          <a:blip r:embed="rId4">
            <a:alphaModFix/>
          </a:blip>
          <a:stretch>
            <a:fillRect/>
          </a:stretch>
        </p:blipFill>
        <p:spPr>
          <a:xfrm>
            <a:off x="3876125" y="1757750"/>
            <a:ext cx="3845125" cy="291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26"/>
          <p:cNvPicPr preferRelativeResize="0"/>
          <p:nvPr/>
        </p:nvPicPr>
        <p:blipFill>
          <a:blip r:embed="rId3">
            <a:alphaModFix/>
          </a:blip>
          <a:stretch>
            <a:fillRect/>
          </a:stretch>
        </p:blipFill>
        <p:spPr>
          <a:xfrm>
            <a:off x="804250" y="251100"/>
            <a:ext cx="6843800" cy="4641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27"/>
          <p:cNvPicPr preferRelativeResize="0"/>
          <p:nvPr/>
        </p:nvPicPr>
        <p:blipFill>
          <a:blip r:embed="rId3">
            <a:alphaModFix/>
          </a:blip>
          <a:stretch>
            <a:fillRect/>
          </a:stretch>
        </p:blipFill>
        <p:spPr>
          <a:xfrm>
            <a:off x="665500" y="219713"/>
            <a:ext cx="7226874" cy="470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28"/>
          <p:cNvPicPr preferRelativeResize="0"/>
          <p:nvPr/>
        </p:nvPicPr>
        <p:blipFill>
          <a:blip r:embed="rId3">
            <a:alphaModFix/>
          </a:blip>
          <a:stretch>
            <a:fillRect/>
          </a:stretch>
        </p:blipFill>
        <p:spPr>
          <a:xfrm>
            <a:off x="152400" y="177200"/>
            <a:ext cx="8727750" cy="481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29"/>
          <p:cNvPicPr preferRelativeResize="0"/>
          <p:nvPr/>
        </p:nvPicPr>
        <p:blipFill>
          <a:blip r:embed="rId3">
            <a:alphaModFix/>
          </a:blip>
          <a:stretch>
            <a:fillRect/>
          </a:stretch>
        </p:blipFill>
        <p:spPr>
          <a:xfrm>
            <a:off x="335650" y="330875"/>
            <a:ext cx="8204250" cy="461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0"/>
          <p:cNvPicPr preferRelativeResize="0"/>
          <p:nvPr/>
        </p:nvPicPr>
        <p:blipFill>
          <a:blip r:embed="rId3">
            <a:alphaModFix/>
          </a:blip>
          <a:stretch>
            <a:fillRect/>
          </a:stretch>
        </p:blipFill>
        <p:spPr>
          <a:xfrm>
            <a:off x="152400" y="184025"/>
            <a:ext cx="8700874" cy="4807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1"/>
          <p:cNvPicPr preferRelativeResize="0"/>
          <p:nvPr/>
        </p:nvPicPr>
        <p:blipFill>
          <a:blip r:embed="rId3">
            <a:alphaModFix/>
          </a:blip>
          <a:stretch>
            <a:fillRect/>
          </a:stretch>
        </p:blipFill>
        <p:spPr>
          <a:xfrm>
            <a:off x="317150" y="342037"/>
            <a:ext cx="8509700" cy="445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642950"/>
            <a:ext cx="7505700" cy="11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OVERVIEW </a:t>
            </a:r>
            <a:endParaRPr b="1" sz="3400"/>
          </a:p>
        </p:txBody>
      </p:sp>
      <p:sp>
        <p:nvSpPr>
          <p:cNvPr id="136" name="Google Shape;136;p14"/>
          <p:cNvSpPr txBox="1"/>
          <p:nvPr>
            <p:ph idx="1" type="body"/>
          </p:nvPr>
        </p:nvSpPr>
        <p:spPr>
          <a:xfrm>
            <a:off x="651050" y="1611400"/>
            <a:ext cx="4504800" cy="322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unito"/>
              <a:buChar char="●"/>
            </a:pPr>
            <a:r>
              <a:rPr lang="en" sz="1600">
                <a:solidFill>
                  <a:srgbClr val="000000"/>
                </a:solidFill>
                <a:latin typeface="Nunito"/>
                <a:ea typeface="Nunito"/>
                <a:cs typeface="Nunito"/>
                <a:sym typeface="Nunito"/>
              </a:rPr>
              <a:t>Goal</a:t>
            </a:r>
            <a:endParaRPr sz="1600">
              <a:solidFill>
                <a:srgbClr val="000000"/>
              </a:solidFill>
              <a:latin typeface="Nunito"/>
              <a:ea typeface="Nunito"/>
              <a:cs typeface="Nunito"/>
              <a:sym typeface="Nunito"/>
            </a:endParaRPr>
          </a:p>
          <a:p>
            <a:pPr indent="0" lvl="0" marL="457200" rtl="0" algn="l">
              <a:spcBef>
                <a:spcPts val="0"/>
              </a:spcBef>
              <a:spcAft>
                <a:spcPts val="0"/>
              </a:spcAft>
              <a:buNone/>
            </a:pPr>
            <a:r>
              <a:t/>
            </a:r>
            <a:endParaRPr sz="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Char char="●"/>
            </a:pPr>
            <a:r>
              <a:rPr lang="en" sz="1600">
                <a:solidFill>
                  <a:srgbClr val="000000"/>
                </a:solidFill>
                <a:latin typeface="Nunito"/>
                <a:ea typeface="Nunito"/>
                <a:cs typeface="Nunito"/>
                <a:sym typeface="Nunito"/>
              </a:rPr>
              <a:t>About the Virus</a:t>
            </a:r>
            <a:endParaRPr sz="1600">
              <a:solidFill>
                <a:srgbClr val="000000"/>
              </a:solidFill>
              <a:latin typeface="Nunito"/>
              <a:ea typeface="Nunito"/>
              <a:cs typeface="Nunito"/>
              <a:sym typeface="Nunito"/>
            </a:endParaRPr>
          </a:p>
          <a:p>
            <a:pPr indent="0" lvl="0" marL="457200" rtl="0" algn="l">
              <a:spcBef>
                <a:spcPts val="0"/>
              </a:spcBef>
              <a:spcAft>
                <a:spcPts val="0"/>
              </a:spcAft>
              <a:buNone/>
            </a:pPr>
            <a:r>
              <a:rPr lang="en" sz="1200">
                <a:solidFill>
                  <a:srgbClr val="000000"/>
                </a:solidFill>
                <a:latin typeface="Nunito"/>
                <a:ea typeface="Nunito"/>
                <a:cs typeface="Nunito"/>
                <a:sym typeface="Nunito"/>
              </a:rPr>
              <a:t>Vocabulary, Background, Transmission, Infection Rate, Pandemic Lifecycle</a:t>
            </a:r>
            <a:endParaRPr sz="1200">
              <a:solidFill>
                <a:srgbClr val="000000"/>
              </a:solidFill>
              <a:latin typeface="Nunito"/>
              <a:ea typeface="Nunito"/>
              <a:cs typeface="Nunito"/>
              <a:sym typeface="Nunito"/>
            </a:endParaRPr>
          </a:p>
          <a:p>
            <a:pPr indent="0" lvl="0" marL="457200" rtl="0" algn="l">
              <a:spcBef>
                <a:spcPts val="0"/>
              </a:spcBef>
              <a:spcAft>
                <a:spcPts val="0"/>
              </a:spcAft>
              <a:buNone/>
            </a:pPr>
            <a:r>
              <a:t/>
            </a:r>
            <a:endParaRPr sz="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Char char="●"/>
            </a:pPr>
            <a:r>
              <a:rPr lang="en" sz="1600">
                <a:solidFill>
                  <a:srgbClr val="000000"/>
                </a:solidFill>
                <a:latin typeface="Nunito"/>
                <a:ea typeface="Nunito"/>
                <a:cs typeface="Nunito"/>
                <a:sym typeface="Nunito"/>
              </a:rPr>
              <a:t>Data Analysis</a:t>
            </a:r>
            <a:endParaRPr sz="1600">
              <a:solidFill>
                <a:srgbClr val="000000"/>
              </a:solidFill>
              <a:latin typeface="Nunito"/>
              <a:ea typeface="Nunito"/>
              <a:cs typeface="Nunito"/>
              <a:sym typeface="Nunito"/>
            </a:endParaRPr>
          </a:p>
          <a:p>
            <a:pPr indent="-330200" lvl="1" marL="914400" rtl="0" algn="l">
              <a:spcBef>
                <a:spcPts val="0"/>
              </a:spcBef>
              <a:spcAft>
                <a:spcPts val="0"/>
              </a:spcAft>
              <a:buClr>
                <a:srgbClr val="000000"/>
              </a:buClr>
              <a:buSzPts val="1600"/>
              <a:buFont typeface="Nunito"/>
              <a:buChar char="○"/>
            </a:pPr>
            <a:r>
              <a:rPr lang="en" sz="1200">
                <a:solidFill>
                  <a:srgbClr val="000000"/>
                </a:solidFill>
                <a:latin typeface="Nunito"/>
                <a:ea typeface="Nunito"/>
                <a:cs typeface="Nunito"/>
                <a:sym typeface="Nunito"/>
              </a:rPr>
              <a:t>Understanding </a:t>
            </a:r>
            <a:r>
              <a:rPr lang="en" sz="1200">
                <a:solidFill>
                  <a:srgbClr val="000000"/>
                </a:solidFill>
                <a:latin typeface="Nunito"/>
                <a:ea typeface="Nunito"/>
                <a:cs typeface="Nunito"/>
                <a:sym typeface="Nunito"/>
              </a:rPr>
              <a:t>Data Attributes, Visualization, </a:t>
            </a:r>
            <a:r>
              <a:rPr lang="en" sz="1200">
                <a:solidFill>
                  <a:srgbClr val="000000"/>
                </a:solidFill>
                <a:latin typeface="Nunito"/>
                <a:ea typeface="Nunito"/>
                <a:cs typeface="Nunito"/>
                <a:sym typeface="Nunito"/>
              </a:rPr>
              <a:t>Map </a:t>
            </a:r>
            <a:r>
              <a:rPr lang="en" sz="1200">
                <a:solidFill>
                  <a:srgbClr val="000000"/>
                </a:solidFill>
                <a:latin typeface="Nunito"/>
                <a:ea typeface="Nunito"/>
                <a:cs typeface="Nunito"/>
                <a:sym typeface="Nunito"/>
              </a:rPr>
              <a:t>Analysis</a:t>
            </a:r>
            <a:r>
              <a:rPr lang="en" sz="1200">
                <a:solidFill>
                  <a:srgbClr val="000000"/>
                </a:solidFill>
                <a:latin typeface="Nunito"/>
                <a:ea typeface="Nunito"/>
                <a:cs typeface="Nunito"/>
                <a:sym typeface="Nunito"/>
              </a:rPr>
              <a:t> </a:t>
            </a:r>
            <a:endParaRPr sz="1200">
              <a:solidFill>
                <a:srgbClr val="000000"/>
              </a:solidFill>
              <a:latin typeface="Nunito"/>
              <a:ea typeface="Nunito"/>
              <a:cs typeface="Nunito"/>
              <a:sym typeface="Nunito"/>
            </a:endParaRPr>
          </a:p>
          <a:p>
            <a:pPr indent="-330200" lvl="1" marL="914400" rtl="0" algn="l">
              <a:spcBef>
                <a:spcPts val="0"/>
              </a:spcBef>
              <a:spcAft>
                <a:spcPts val="0"/>
              </a:spcAft>
              <a:buClr>
                <a:srgbClr val="000000"/>
              </a:buClr>
              <a:buSzPts val="1600"/>
              <a:buFont typeface="Nunito"/>
              <a:buChar char="○"/>
            </a:pPr>
            <a:r>
              <a:rPr lang="en" sz="1200">
                <a:solidFill>
                  <a:srgbClr val="000000"/>
                </a:solidFill>
                <a:latin typeface="Nunito"/>
                <a:ea typeface="Nunito"/>
                <a:cs typeface="Nunito"/>
                <a:sym typeface="Nunito"/>
              </a:rPr>
              <a:t>Growth Rate, Predictive Analysis: Linear Regression, SVR, Winter Holt Regression</a:t>
            </a:r>
            <a:endParaRPr sz="1200">
              <a:solidFill>
                <a:srgbClr val="000000"/>
              </a:solidFill>
              <a:latin typeface="Nunito"/>
              <a:ea typeface="Nunito"/>
              <a:cs typeface="Nunito"/>
              <a:sym typeface="Nunito"/>
            </a:endParaRPr>
          </a:p>
          <a:p>
            <a:pPr indent="0" lvl="0" marL="457200" rtl="0" algn="l">
              <a:spcBef>
                <a:spcPts val="0"/>
              </a:spcBef>
              <a:spcAft>
                <a:spcPts val="0"/>
              </a:spcAft>
              <a:buNone/>
            </a:pPr>
            <a:r>
              <a:t/>
            </a:r>
            <a:endParaRPr sz="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Char char="●"/>
            </a:pPr>
            <a:r>
              <a:rPr lang="en" sz="1600">
                <a:solidFill>
                  <a:srgbClr val="000000"/>
                </a:solidFill>
                <a:latin typeface="Nunito"/>
                <a:ea typeface="Nunito"/>
                <a:cs typeface="Nunito"/>
                <a:sym typeface="Nunito"/>
              </a:rPr>
              <a:t>Conclusion</a:t>
            </a:r>
            <a:endParaRPr sz="1600">
              <a:solidFill>
                <a:srgbClr val="000000"/>
              </a:solidFill>
              <a:latin typeface="Nunito"/>
              <a:ea typeface="Nunito"/>
              <a:cs typeface="Nunito"/>
              <a:sym typeface="Nunito"/>
            </a:endParaRPr>
          </a:p>
          <a:p>
            <a:pPr indent="0" lvl="0" marL="0" rtl="0" algn="l">
              <a:spcBef>
                <a:spcPts val="0"/>
              </a:spcBef>
              <a:spcAft>
                <a:spcPts val="0"/>
              </a:spcAft>
              <a:buNone/>
            </a:pPr>
            <a:r>
              <a:t/>
            </a:r>
            <a:endParaRPr sz="1600">
              <a:solidFill>
                <a:srgbClr val="000000"/>
              </a:solidFill>
              <a:latin typeface="Nunito"/>
              <a:ea typeface="Nunito"/>
              <a:cs typeface="Nunito"/>
              <a:sym typeface="Nunito"/>
            </a:endParaRPr>
          </a:p>
          <a:p>
            <a:pPr indent="0" lvl="0" marL="457200" rtl="0" algn="l">
              <a:spcBef>
                <a:spcPts val="0"/>
              </a:spcBef>
              <a:spcAft>
                <a:spcPts val="1600"/>
              </a:spcAft>
              <a:buNone/>
            </a:pPr>
            <a:r>
              <a:t/>
            </a:r>
            <a:endParaRPr sz="1600">
              <a:latin typeface="Nunito"/>
              <a:ea typeface="Nunito"/>
              <a:cs typeface="Nunito"/>
              <a:sym typeface="Nunito"/>
            </a:endParaRPr>
          </a:p>
        </p:txBody>
      </p:sp>
      <p:pic>
        <p:nvPicPr>
          <p:cNvPr id="137" name="Google Shape;137;p14"/>
          <p:cNvPicPr preferRelativeResize="0"/>
          <p:nvPr/>
        </p:nvPicPr>
        <p:blipFill>
          <a:blip r:embed="rId3">
            <a:alphaModFix/>
          </a:blip>
          <a:stretch>
            <a:fillRect/>
          </a:stretch>
        </p:blipFill>
        <p:spPr>
          <a:xfrm>
            <a:off x="5048450" y="1552925"/>
            <a:ext cx="3452250" cy="3266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819150" y="446200"/>
            <a:ext cx="7505700" cy="13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WORLDWIDE GROWTH RATE</a:t>
            </a:r>
            <a:endParaRPr b="1" sz="3400"/>
          </a:p>
        </p:txBody>
      </p:sp>
      <p:pic>
        <p:nvPicPr>
          <p:cNvPr id="259" name="Google Shape;259;p32"/>
          <p:cNvPicPr preferRelativeResize="0"/>
          <p:nvPr/>
        </p:nvPicPr>
        <p:blipFill>
          <a:blip r:embed="rId3">
            <a:alphaModFix/>
          </a:blip>
          <a:stretch>
            <a:fillRect/>
          </a:stretch>
        </p:blipFill>
        <p:spPr>
          <a:xfrm>
            <a:off x="1553175" y="1166925"/>
            <a:ext cx="6037651" cy="354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929100" y="309050"/>
            <a:ext cx="7505700" cy="10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ACTIVE CASES</a:t>
            </a:r>
            <a:endParaRPr b="1" sz="3400"/>
          </a:p>
          <a:p>
            <a:pPr indent="0" lvl="0" marL="0" rtl="0" algn="ctr">
              <a:spcBef>
                <a:spcPts val="0"/>
              </a:spcBef>
              <a:spcAft>
                <a:spcPts val="0"/>
              </a:spcAft>
              <a:buNone/>
            </a:pPr>
            <a:r>
              <a:rPr b="1" lang="en" sz="2300"/>
              <a:t>Active = Confirmed - Recovered - Deaths </a:t>
            </a:r>
            <a:endParaRPr b="1"/>
          </a:p>
        </p:txBody>
      </p:sp>
      <p:pic>
        <p:nvPicPr>
          <p:cNvPr id="265" name="Google Shape;265;p33"/>
          <p:cNvPicPr preferRelativeResize="0"/>
          <p:nvPr/>
        </p:nvPicPr>
        <p:blipFill>
          <a:blip r:embed="rId3">
            <a:alphaModFix/>
          </a:blip>
          <a:stretch>
            <a:fillRect/>
          </a:stretch>
        </p:blipFill>
        <p:spPr>
          <a:xfrm>
            <a:off x="929100" y="1346475"/>
            <a:ext cx="7338199" cy="3578124"/>
          </a:xfrm>
          <a:prstGeom prst="rect">
            <a:avLst/>
          </a:prstGeom>
          <a:noFill/>
          <a:ln>
            <a:noFill/>
          </a:ln>
        </p:spPr>
      </p:pic>
      <p:sp>
        <p:nvSpPr>
          <p:cNvPr id="266" name="Google Shape;266;p33"/>
          <p:cNvSpPr txBox="1"/>
          <p:nvPr/>
        </p:nvSpPr>
        <p:spPr>
          <a:xfrm>
            <a:off x="11963400" y="4343400"/>
            <a:ext cx="70371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819150" y="446200"/>
            <a:ext cx="7505700" cy="13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MODELING</a:t>
            </a:r>
            <a:endParaRPr b="1" sz="3400"/>
          </a:p>
        </p:txBody>
      </p:sp>
      <p:pic>
        <p:nvPicPr>
          <p:cNvPr id="272" name="Google Shape;272;p34"/>
          <p:cNvPicPr preferRelativeResize="0"/>
          <p:nvPr/>
        </p:nvPicPr>
        <p:blipFill>
          <a:blip r:embed="rId3">
            <a:alphaModFix/>
          </a:blip>
          <a:stretch>
            <a:fillRect/>
          </a:stretch>
        </p:blipFill>
        <p:spPr>
          <a:xfrm>
            <a:off x="534249" y="1622575"/>
            <a:ext cx="5074232" cy="2373225"/>
          </a:xfrm>
          <a:prstGeom prst="rect">
            <a:avLst/>
          </a:prstGeom>
          <a:noFill/>
          <a:ln>
            <a:noFill/>
          </a:ln>
        </p:spPr>
      </p:pic>
      <p:sp>
        <p:nvSpPr>
          <p:cNvPr id="273" name="Google Shape;273;p34"/>
          <p:cNvSpPr txBox="1"/>
          <p:nvPr/>
        </p:nvSpPr>
        <p:spPr>
          <a:xfrm>
            <a:off x="5743575" y="1549088"/>
            <a:ext cx="2512200" cy="264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 sz="2000">
                <a:latin typeface="Calibri"/>
                <a:ea typeface="Calibri"/>
                <a:cs typeface="Calibri"/>
                <a:sym typeface="Calibri"/>
              </a:rPr>
              <a:t>Linear Regression</a:t>
            </a:r>
            <a:endParaRPr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Support Vector Machine Model </a:t>
            </a:r>
            <a:endParaRPr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Holt’s Winter Model</a:t>
            </a: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819150" y="463900"/>
            <a:ext cx="7505700" cy="13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LINEAR REGRESSION</a:t>
            </a:r>
            <a:endParaRPr b="1" sz="3400"/>
          </a:p>
        </p:txBody>
      </p:sp>
      <p:pic>
        <p:nvPicPr>
          <p:cNvPr id="279" name="Google Shape;279;p35"/>
          <p:cNvPicPr preferRelativeResize="0"/>
          <p:nvPr/>
        </p:nvPicPr>
        <p:blipFill>
          <a:blip r:embed="rId3">
            <a:alphaModFix/>
          </a:blip>
          <a:stretch>
            <a:fillRect/>
          </a:stretch>
        </p:blipFill>
        <p:spPr>
          <a:xfrm>
            <a:off x="915900" y="1107800"/>
            <a:ext cx="6142849" cy="3365175"/>
          </a:xfrm>
          <a:prstGeom prst="rect">
            <a:avLst/>
          </a:prstGeom>
          <a:noFill/>
          <a:ln>
            <a:noFill/>
          </a:ln>
        </p:spPr>
      </p:pic>
      <p:sp>
        <p:nvSpPr>
          <p:cNvPr id="280" name="Google Shape;280;p35"/>
          <p:cNvSpPr txBox="1"/>
          <p:nvPr/>
        </p:nvSpPr>
        <p:spPr>
          <a:xfrm>
            <a:off x="7161675" y="3749975"/>
            <a:ext cx="14097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a:t>
            </a:r>
            <a:r>
              <a:rPr baseline="30000" lang="en">
                <a:latin typeface="Nunito"/>
                <a:ea typeface="Nunito"/>
                <a:cs typeface="Nunito"/>
                <a:sym typeface="Nunito"/>
              </a:rPr>
              <a:t>2</a:t>
            </a:r>
            <a:r>
              <a:rPr lang="en">
                <a:latin typeface="Nunito"/>
                <a:ea typeface="Nunito"/>
                <a:cs typeface="Nunito"/>
                <a:sym typeface="Nunito"/>
              </a:rPr>
              <a:t> = 0.8459</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819150" y="512725"/>
            <a:ext cx="7505700" cy="12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t>SUPPORT VECTOR MACHINE REGRESSION</a:t>
            </a:r>
            <a:endParaRPr b="1" sz="2800"/>
          </a:p>
        </p:txBody>
      </p:sp>
      <p:pic>
        <p:nvPicPr>
          <p:cNvPr id="286" name="Google Shape;286;p36"/>
          <p:cNvPicPr preferRelativeResize="0"/>
          <p:nvPr/>
        </p:nvPicPr>
        <p:blipFill>
          <a:blip r:embed="rId3">
            <a:alphaModFix/>
          </a:blip>
          <a:stretch>
            <a:fillRect/>
          </a:stretch>
        </p:blipFill>
        <p:spPr>
          <a:xfrm>
            <a:off x="922925" y="1395650"/>
            <a:ext cx="6200600" cy="3169726"/>
          </a:xfrm>
          <a:prstGeom prst="rect">
            <a:avLst/>
          </a:prstGeom>
          <a:noFill/>
          <a:ln>
            <a:noFill/>
          </a:ln>
        </p:spPr>
      </p:pic>
      <p:sp>
        <p:nvSpPr>
          <p:cNvPr id="287" name="Google Shape;287;p36"/>
          <p:cNvSpPr txBox="1"/>
          <p:nvPr/>
        </p:nvSpPr>
        <p:spPr>
          <a:xfrm>
            <a:off x="7284850" y="3959375"/>
            <a:ext cx="15663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a:t>
            </a:r>
            <a:r>
              <a:rPr baseline="30000" lang="en">
                <a:latin typeface="Nunito"/>
                <a:ea typeface="Nunito"/>
                <a:cs typeface="Nunito"/>
                <a:sym typeface="Nunito"/>
              </a:rPr>
              <a:t>2</a:t>
            </a:r>
            <a:r>
              <a:rPr lang="en">
                <a:latin typeface="Nunito"/>
                <a:ea typeface="Nunito"/>
                <a:cs typeface="Nunito"/>
                <a:sym typeface="Nunito"/>
              </a:rPr>
              <a:t> = 0.9305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819150" y="543550"/>
            <a:ext cx="7505700" cy="125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HOLT’S WINTER MODEL</a:t>
            </a:r>
            <a:r>
              <a:rPr lang="en"/>
              <a:t> </a:t>
            </a:r>
            <a:endParaRPr/>
          </a:p>
        </p:txBody>
      </p:sp>
      <p:pic>
        <p:nvPicPr>
          <p:cNvPr id="293" name="Google Shape;293;p37"/>
          <p:cNvPicPr preferRelativeResize="0"/>
          <p:nvPr/>
        </p:nvPicPr>
        <p:blipFill>
          <a:blip r:embed="rId3">
            <a:alphaModFix/>
          </a:blip>
          <a:stretch>
            <a:fillRect/>
          </a:stretch>
        </p:blipFill>
        <p:spPr>
          <a:xfrm>
            <a:off x="1334675" y="1454850"/>
            <a:ext cx="6267376" cy="299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819150" y="529600"/>
            <a:ext cx="7505700" cy="12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ERRORS</a:t>
            </a:r>
            <a:endParaRPr b="1" sz="3400"/>
          </a:p>
        </p:txBody>
      </p:sp>
      <p:graphicFrame>
        <p:nvGraphicFramePr>
          <p:cNvPr id="299" name="Google Shape;299;p38"/>
          <p:cNvGraphicFramePr/>
          <p:nvPr/>
        </p:nvGraphicFramePr>
        <p:xfrm>
          <a:off x="2138200" y="1561850"/>
          <a:ext cx="3000000" cy="3000000"/>
        </p:xfrm>
        <a:graphic>
          <a:graphicData uri="http://schemas.openxmlformats.org/drawingml/2006/table">
            <a:tbl>
              <a:tblPr>
                <a:noFill/>
                <a:tableStyleId>{41016B4A-9D9B-4C0B-AC47-03C27503597F}</a:tableStyleId>
              </a:tblPr>
              <a:tblGrid>
                <a:gridCol w="2402150"/>
                <a:gridCol w="2676400"/>
              </a:tblGrid>
              <a:tr h="618850">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Model Name</a:t>
                      </a:r>
                      <a:endParaRPr b="1" sz="1600">
                        <a:solidFill>
                          <a:srgbClr val="FFFFFF"/>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Root Mean Squared Error</a:t>
                      </a:r>
                      <a:endParaRPr b="1" sz="1600">
                        <a:solidFill>
                          <a:srgbClr val="FFFFFF"/>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solidFill>
                      <a:srgbClr val="4472C4"/>
                    </a:solidFill>
                  </a:tcPr>
                </a:tc>
              </a:tr>
              <a:tr h="618850">
                <a:tc>
                  <a:txBody>
                    <a:bodyPr/>
                    <a:lstStyle/>
                    <a:p>
                      <a:pPr indent="0" lvl="0" marL="0" rtl="0" algn="l">
                        <a:spcBef>
                          <a:spcPts val="0"/>
                        </a:spcBef>
                        <a:spcAft>
                          <a:spcPts val="0"/>
                        </a:spcAft>
                        <a:buNone/>
                      </a:pPr>
                      <a:r>
                        <a:rPr lang="en" sz="1600">
                          <a:latin typeface="Calibri"/>
                          <a:ea typeface="Calibri"/>
                          <a:cs typeface="Calibri"/>
                          <a:sym typeface="Calibri"/>
                        </a:rPr>
                        <a:t>Holt's Winter Model</a:t>
                      </a:r>
                      <a:endParaRPr sz="16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600">
                          <a:latin typeface="Calibri"/>
                          <a:ea typeface="Calibri"/>
                          <a:cs typeface="Calibri"/>
                          <a:sym typeface="Calibri"/>
                        </a:rPr>
                        <a:t>17505.20637</a:t>
                      </a:r>
                      <a:endParaRPr sz="16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974825">
                <a:tc>
                  <a:txBody>
                    <a:bodyPr/>
                    <a:lstStyle/>
                    <a:p>
                      <a:pPr indent="0" lvl="0" marL="0" rtl="0" algn="l">
                        <a:spcBef>
                          <a:spcPts val="0"/>
                        </a:spcBef>
                        <a:spcAft>
                          <a:spcPts val="0"/>
                        </a:spcAft>
                        <a:buNone/>
                      </a:pPr>
                      <a:r>
                        <a:rPr lang="en" sz="1600">
                          <a:latin typeface="Calibri"/>
                          <a:ea typeface="Calibri"/>
                          <a:cs typeface="Calibri"/>
                          <a:sym typeface="Calibri"/>
                        </a:rPr>
                        <a:t>Support Vector Machine Regressor</a:t>
                      </a:r>
                      <a:endParaRPr sz="16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600">
                          <a:latin typeface="Calibri"/>
                          <a:ea typeface="Calibri"/>
                          <a:cs typeface="Calibri"/>
                          <a:sym typeface="Calibri"/>
                        </a:rPr>
                        <a:t>25987.05829</a:t>
                      </a:r>
                      <a:endParaRPr sz="16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618850">
                <a:tc>
                  <a:txBody>
                    <a:bodyPr/>
                    <a:lstStyle/>
                    <a:p>
                      <a:pPr indent="0" lvl="0" marL="0" rtl="0" algn="l">
                        <a:spcBef>
                          <a:spcPts val="0"/>
                        </a:spcBef>
                        <a:spcAft>
                          <a:spcPts val="0"/>
                        </a:spcAft>
                        <a:buNone/>
                      </a:pPr>
                      <a:r>
                        <a:rPr lang="en" sz="1600">
                          <a:latin typeface="Calibri"/>
                          <a:ea typeface="Calibri"/>
                          <a:cs typeface="Calibri"/>
                          <a:sym typeface="Calibri"/>
                        </a:rPr>
                        <a:t>Linear Regression</a:t>
                      </a:r>
                      <a:endParaRPr sz="1600">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B4C6E7"/>
                    </a:solidFill>
                  </a:tcPr>
                </a:tc>
                <a:tc>
                  <a:txBody>
                    <a:bodyPr/>
                    <a:lstStyle/>
                    <a:p>
                      <a:pPr indent="0" lvl="0" marL="0" rtl="0" algn="l">
                        <a:spcBef>
                          <a:spcPts val="0"/>
                        </a:spcBef>
                        <a:spcAft>
                          <a:spcPts val="0"/>
                        </a:spcAft>
                        <a:buNone/>
                      </a:pPr>
                      <a:r>
                        <a:rPr lang="en" sz="1600">
                          <a:latin typeface="Calibri"/>
                          <a:ea typeface="Calibri"/>
                          <a:cs typeface="Calibri"/>
                          <a:sym typeface="Calibri"/>
                        </a:rPr>
                        <a:t>239341.8704</a:t>
                      </a:r>
                      <a:endParaRPr sz="1600">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solidFill>
                      <a:srgbClr val="B4C6E7"/>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819150" y="439850"/>
            <a:ext cx="7505700" cy="1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RESULTS</a:t>
            </a:r>
            <a:endParaRPr b="1" sz="3400"/>
          </a:p>
        </p:txBody>
      </p:sp>
      <p:grpSp>
        <p:nvGrpSpPr>
          <p:cNvPr id="305" name="Google Shape;305;p39"/>
          <p:cNvGrpSpPr/>
          <p:nvPr/>
        </p:nvGrpSpPr>
        <p:grpSpPr>
          <a:xfrm>
            <a:off x="5455050" y="1663236"/>
            <a:ext cx="3247276" cy="2924564"/>
            <a:chOff x="5455050" y="1663236"/>
            <a:chExt cx="3247276" cy="2924564"/>
          </a:xfrm>
        </p:grpSpPr>
        <p:pic>
          <p:nvPicPr>
            <p:cNvPr id="306" name="Google Shape;306;p39"/>
            <p:cNvPicPr preferRelativeResize="0"/>
            <p:nvPr/>
          </p:nvPicPr>
          <p:blipFill>
            <a:blip r:embed="rId3">
              <a:alphaModFix/>
            </a:blip>
            <a:stretch>
              <a:fillRect/>
            </a:stretch>
          </p:blipFill>
          <p:spPr>
            <a:xfrm>
              <a:off x="5455050" y="1663236"/>
              <a:ext cx="3247276" cy="2643324"/>
            </a:xfrm>
            <a:prstGeom prst="rect">
              <a:avLst/>
            </a:prstGeom>
            <a:noFill/>
            <a:ln>
              <a:noFill/>
            </a:ln>
          </p:spPr>
        </p:pic>
        <p:pic>
          <p:nvPicPr>
            <p:cNvPr id="307" name="Google Shape;307;p39"/>
            <p:cNvPicPr preferRelativeResize="0"/>
            <p:nvPr/>
          </p:nvPicPr>
          <p:blipFill>
            <a:blip r:embed="rId4">
              <a:alphaModFix/>
            </a:blip>
            <a:stretch>
              <a:fillRect/>
            </a:stretch>
          </p:blipFill>
          <p:spPr>
            <a:xfrm>
              <a:off x="6394762" y="4082725"/>
              <a:ext cx="1056050" cy="505075"/>
            </a:xfrm>
            <a:prstGeom prst="rect">
              <a:avLst/>
            </a:prstGeom>
            <a:noFill/>
            <a:ln>
              <a:noFill/>
            </a:ln>
          </p:spPr>
        </p:pic>
      </p:grpSp>
      <p:graphicFrame>
        <p:nvGraphicFramePr>
          <p:cNvPr id="308" name="Google Shape;308;p39"/>
          <p:cNvGraphicFramePr/>
          <p:nvPr/>
        </p:nvGraphicFramePr>
        <p:xfrm>
          <a:off x="580200" y="1712450"/>
          <a:ext cx="3000000" cy="3000000"/>
        </p:xfrm>
        <a:graphic>
          <a:graphicData uri="http://schemas.openxmlformats.org/drawingml/2006/table">
            <a:tbl>
              <a:tblPr>
                <a:noFill/>
                <a:tableStyleId>{41016B4A-9D9B-4C0B-AC47-03C27503597F}</a:tableStyleId>
              </a:tblPr>
              <a:tblGrid>
                <a:gridCol w="857250"/>
                <a:gridCol w="1200150"/>
                <a:gridCol w="1228725"/>
                <a:gridCol w="1238250"/>
              </a:tblGrid>
              <a:tr h="381000">
                <a:tc>
                  <a:txBody>
                    <a:bodyPr/>
                    <a:lstStyle/>
                    <a:p>
                      <a:pPr indent="0" lvl="0" marL="0" rtl="0" algn="l">
                        <a:spcBef>
                          <a:spcPts val="0"/>
                        </a:spcBef>
                        <a:spcAft>
                          <a:spcPts val="0"/>
                        </a:spcAft>
                        <a:buNone/>
                      </a:pPr>
                      <a:r>
                        <a:rPr b="1" lang="en" sz="1200">
                          <a:solidFill>
                            <a:srgbClr val="FFFFFF"/>
                          </a:solidFill>
                          <a:latin typeface="Calibri"/>
                          <a:ea typeface="Calibri"/>
                          <a:cs typeface="Calibri"/>
                          <a:sym typeface="Calibri"/>
                        </a:rPr>
                        <a:t>Dates</a:t>
                      </a:r>
                      <a:endParaRPr b="1" sz="1200">
                        <a:solidFill>
                          <a:srgbClr val="FFFFFF"/>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 sz="1200">
                          <a:solidFill>
                            <a:srgbClr val="FFFFFF"/>
                          </a:solidFill>
                          <a:latin typeface="Calibri"/>
                          <a:ea typeface="Calibri"/>
                          <a:cs typeface="Calibri"/>
                          <a:sym typeface="Calibri"/>
                        </a:rPr>
                        <a:t>Linear Regression Prediction</a:t>
                      </a:r>
                      <a:endParaRPr b="1" sz="1200">
                        <a:solidFill>
                          <a:srgbClr val="FFFFFF"/>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 sz="1200">
                          <a:solidFill>
                            <a:srgbClr val="FFFFFF"/>
                          </a:solidFill>
                          <a:latin typeface="Calibri"/>
                          <a:ea typeface="Calibri"/>
                          <a:cs typeface="Calibri"/>
                          <a:sym typeface="Calibri"/>
                        </a:rPr>
                        <a:t>SVM Prediction</a:t>
                      </a:r>
                      <a:endParaRPr b="1" sz="1200">
                        <a:solidFill>
                          <a:srgbClr val="FFFFFF"/>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4472C4"/>
                    </a:solidFill>
                  </a:tcPr>
                </a:tc>
                <a:tc>
                  <a:txBody>
                    <a:bodyPr/>
                    <a:lstStyle/>
                    <a:p>
                      <a:pPr indent="0" lvl="0" marL="0" rtl="0" algn="l">
                        <a:spcBef>
                          <a:spcPts val="0"/>
                        </a:spcBef>
                        <a:spcAft>
                          <a:spcPts val="0"/>
                        </a:spcAft>
                        <a:buNone/>
                      </a:pPr>
                      <a:r>
                        <a:rPr b="1" lang="en" sz="1200">
                          <a:solidFill>
                            <a:srgbClr val="FFFFFF"/>
                          </a:solidFill>
                          <a:latin typeface="Calibri"/>
                          <a:ea typeface="Calibri"/>
                          <a:cs typeface="Calibri"/>
                          <a:sym typeface="Calibri"/>
                        </a:rPr>
                        <a:t>Holt's Winter Model Prediction</a:t>
                      </a:r>
                      <a:endParaRPr b="1" sz="1200">
                        <a:solidFill>
                          <a:srgbClr val="FFFFFF"/>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solidFill>
                      <a:srgbClr val="4472C4"/>
                    </a:solidFill>
                  </a:tcPr>
                </a:tc>
              </a:tr>
              <a:tr h="190500">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4/28/2020</a:t>
                      </a:r>
                      <a:endParaRPr sz="1200">
                        <a:solidFill>
                          <a:srgbClr val="203764"/>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435389.855</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919823.383</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894224.069</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r>
              <a:tr h="190500">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4/29/2020</a:t>
                      </a:r>
                      <a:endParaRPr sz="1200">
                        <a:solidFill>
                          <a:srgbClr val="203764"/>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441210.071</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967549.232</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926732.587</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190500">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4/30/2020</a:t>
                      </a:r>
                      <a:endParaRPr sz="1200">
                        <a:solidFill>
                          <a:srgbClr val="203764"/>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447030.287</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1017263.341</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948588.749</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FFFF00"/>
                    </a:solidFill>
                  </a:tcPr>
                </a:tc>
              </a:tr>
              <a:tr h="190500">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5/1/2020</a:t>
                      </a:r>
                      <a:endParaRPr sz="1200">
                        <a:solidFill>
                          <a:srgbClr val="203764"/>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452850.503</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1069027.196</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994870.697</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lnB cap="flat" cmpd="sng" w="6350">
                      <a:solidFill>
                        <a:srgbClr val="FFFFFF"/>
                      </a:solidFill>
                      <a:prstDash val="solid"/>
                      <a:round/>
                      <a:headEnd len="sm" w="sm" type="none"/>
                      <a:tailEnd len="sm" w="sm" type="none"/>
                    </a:lnB>
                    <a:solidFill>
                      <a:srgbClr val="D9E1F2"/>
                    </a:solidFill>
                  </a:tcPr>
                </a:tc>
              </a:tr>
              <a:tr h="190500">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5/2/2020</a:t>
                      </a:r>
                      <a:endParaRPr sz="1200">
                        <a:solidFill>
                          <a:srgbClr val="203764"/>
                        </a:solidFill>
                        <a:latin typeface="Calibri"/>
                        <a:ea typeface="Calibri"/>
                        <a:cs typeface="Calibri"/>
                        <a:sym typeface="Calibri"/>
                      </a:endParaRPr>
                    </a:p>
                  </a:txBody>
                  <a:tcPr marT="91425" marB="91425" marR="91425" marL="91425">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458670.7201</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1122903.537</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FFFFFF"/>
                      </a:solidFill>
                      <a:prstDash val="solid"/>
                      <a:round/>
                      <a:headEnd len="sm" w="sm" type="none"/>
                      <a:tailEnd len="sm" w="sm" type="none"/>
                    </a:lnT>
                    <a:solidFill>
                      <a:srgbClr val="B4C6E7"/>
                    </a:solidFill>
                  </a:tcPr>
                </a:tc>
                <a:tc>
                  <a:txBody>
                    <a:bodyPr/>
                    <a:lstStyle/>
                    <a:p>
                      <a:pPr indent="0" lvl="0" marL="0" rtl="0" algn="l">
                        <a:spcBef>
                          <a:spcPts val="0"/>
                        </a:spcBef>
                        <a:spcAft>
                          <a:spcPts val="0"/>
                        </a:spcAft>
                        <a:buNone/>
                      </a:pPr>
                      <a:r>
                        <a:rPr lang="en" sz="1200">
                          <a:solidFill>
                            <a:srgbClr val="203764"/>
                          </a:solidFill>
                          <a:latin typeface="Calibri"/>
                          <a:ea typeface="Calibri"/>
                          <a:cs typeface="Calibri"/>
                          <a:sym typeface="Calibri"/>
                        </a:rPr>
                        <a:t>1032121.472</a:t>
                      </a:r>
                      <a:endParaRPr sz="1200">
                        <a:solidFill>
                          <a:srgbClr val="203764"/>
                        </a:solidFill>
                        <a:latin typeface="Calibri"/>
                        <a:ea typeface="Calibri"/>
                        <a:cs typeface="Calibri"/>
                        <a:sym typeface="Calibri"/>
                      </a:endParaRPr>
                    </a:p>
                  </a:txBody>
                  <a:tcPr marT="91425" marB="91425" marR="91425" marL="91425">
                    <a:lnL cap="flat" cmpd="sng" w="6350">
                      <a:solidFill>
                        <a:srgbClr val="FFFFFF"/>
                      </a:solidFill>
                      <a:prstDash val="solid"/>
                      <a:round/>
                      <a:headEnd len="sm" w="sm" type="none"/>
                      <a:tailEnd len="sm" w="sm" type="none"/>
                    </a:lnL>
                    <a:lnT cap="flat" cmpd="sng" w="6350">
                      <a:solidFill>
                        <a:srgbClr val="FFFFFF"/>
                      </a:solidFill>
                      <a:prstDash val="solid"/>
                      <a:round/>
                      <a:headEnd len="sm" w="sm" type="none"/>
                      <a:tailEnd len="sm" w="sm" type="none"/>
                    </a:lnT>
                    <a:solidFill>
                      <a:srgbClr val="B4C6E7"/>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819150" y="577825"/>
            <a:ext cx="7505700" cy="12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CONCLUSION</a:t>
            </a:r>
            <a:endParaRPr b="1" sz="3400"/>
          </a:p>
        </p:txBody>
      </p:sp>
      <p:sp>
        <p:nvSpPr>
          <p:cNvPr id="314" name="Google Shape;314;p40"/>
          <p:cNvSpPr txBox="1"/>
          <p:nvPr>
            <p:ph idx="1" type="body"/>
          </p:nvPr>
        </p:nvSpPr>
        <p:spPr>
          <a:xfrm>
            <a:off x="819150" y="1673600"/>
            <a:ext cx="2822700" cy="27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Discovered trends</a:t>
            </a:r>
            <a:endParaRPr sz="2200"/>
          </a:p>
          <a:p>
            <a:pPr indent="-368300" lvl="0" marL="457200" rtl="0" algn="l">
              <a:spcBef>
                <a:spcPts val="0"/>
              </a:spcBef>
              <a:spcAft>
                <a:spcPts val="0"/>
              </a:spcAft>
              <a:buSzPts val="2200"/>
              <a:buChar char="●"/>
            </a:pPr>
            <a:r>
              <a:rPr lang="en" sz="2200"/>
              <a:t>Built Models</a:t>
            </a:r>
            <a:endParaRPr sz="2200"/>
          </a:p>
          <a:p>
            <a:pPr indent="-368300" lvl="0" marL="457200" rtl="0" algn="l">
              <a:spcBef>
                <a:spcPts val="0"/>
              </a:spcBef>
              <a:spcAft>
                <a:spcPts val="0"/>
              </a:spcAft>
              <a:buSzPts val="2200"/>
              <a:buChar char="●"/>
            </a:pPr>
            <a:r>
              <a:rPr lang="en" sz="2200"/>
              <a:t>Made Accurate Predictions</a:t>
            </a:r>
            <a:endParaRPr sz="2200"/>
          </a:p>
          <a:p>
            <a:pPr indent="0" lvl="0" marL="457200" rtl="0" algn="l">
              <a:spcBef>
                <a:spcPts val="1600"/>
              </a:spcBef>
              <a:spcAft>
                <a:spcPts val="1600"/>
              </a:spcAft>
              <a:buNone/>
            </a:pPr>
            <a:r>
              <a:t/>
            </a:r>
            <a:endParaRPr/>
          </a:p>
        </p:txBody>
      </p:sp>
      <p:pic>
        <p:nvPicPr>
          <p:cNvPr id="315" name="Google Shape;315;p40"/>
          <p:cNvPicPr preferRelativeResize="0"/>
          <p:nvPr/>
        </p:nvPicPr>
        <p:blipFill>
          <a:blip r:embed="rId3">
            <a:alphaModFix/>
          </a:blip>
          <a:stretch>
            <a:fillRect/>
          </a:stretch>
        </p:blipFill>
        <p:spPr>
          <a:xfrm>
            <a:off x="3985275" y="1673600"/>
            <a:ext cx="4279974" cy="2877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819150" y="529600"/>
            <a:ext cx="7505700" cy="12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RESOURCES</a:t>
            </a:r>
            <a:endParaRPr b="1"/>
          </a:p>
        </p:txBody>
      </p:sp>
      <p:sp>
        <p:nvSpPr>
          <p:cNvPr id="321" name="Google Shape;321;p41"/>
          <p:cNvSpPr txBox="1"/>
          <p:nvPr>
            <p:ph idx="1" type="body"/>
          </p:nvPr>
        </p:nvSpPr>
        <p:spPr>
          <a:xfrm>
            <a:off x="819150" y="1335550"/>
            <a:ext cx="7505700" cy="335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https://www.kaggle.com/neelkudu28/covid-19-visualizations-predictions-forecasting/notebook</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https://github.com/CSSEGISandData/COVID-19</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https://www.google.com/search?q=total+reported+covid+cases+worldwide&amp;oq=total+reported+covid+cases+worldwide&amp;aqs=chrome..69i57.12984j0j7&amp;sourceid=chrome&amp;ie=UTF-8</a:t>
            </a:r>
            <a:endParaRPr/>
          </a:p>
          <a:p>
            <a:pPr indent="0" lvl="0" marL="0" rtl="0" algn="l">
              <a:lnSpc>
                <a:spcPct val="100000"/>
              </a:lnSpc>
              <a:spcBef>
                <a:spcPts val="1600"/>
              </a:spcBef>
              <a:spcAft>
                <a:spcPts val="0"/>
              </a:spcAft>
              <a:buNone/>
            </a:pPr>
            <a:r>
              <a:rPr lang="en" u="sng">
                <a:solidFill>
                  <a:schemeClr val="hlink"/>
                </a:solidFill>
                <a:hlinkClick r:id="rId6"/>
              </a:rPr>
              <a:t>https://people.sutd.edu.sg/jianxi_luo/public_html/COVID19PredictionPaper.pdf</a:t>
            </a:r>
            <a:r>
              <a:rPr lang="en"/>
              <a:t>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7"/>
              </a:rPr>
              <a:t>https://ourworldindata.org/coronavirus-source-data</a:t>
            </a:r>
            <a:endParaRPr/>
          </a:p>
          <a:p>
            <a:pPr indent="0" lvl="0" marL="0" rtl="0" algn="l">
              <a:spcBef>
                <a:spcPts val="1600"/>
              </a:spcBef>
              <a:spcAft>
                <a:spcPts val="0"/>
              </a:spcAft>
              <a:buNone/>
            </a:pPr>
            <a:r>
              <a:rPr lang="en" u="sng">
                <a:solidFill>
                  <a:schemeClr val="hlink"/>
                </a:solidFill>
                <a:hlinkClick r:id="rId8"/>
              </a:rPr>
              <a:t>https://covid.ourworldindata.org/data/owid-covid-data.csv</a:t>
            </a:r>
            <a:r>
              <a:rPr lang="en"/>
              <a:t>	</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9"/>
              </a:rPr>
              <a:t>https://thehill.com/changing-america/well-being/longevity/495558-number-of-recovered-coronavirus-patients-tops-one</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632800"/>
            <a:ext cx="7505700" cy="11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GOAL</a:t>
            </a:r>
            <a:endParaRPr b="1" sz="3400"/>
          </a:p>
        </p:txBody>
      </p:sp>
      <p:sp>
        <p:nvSpPr>
          <p:cNvPr id="143" name="Google Shape;143;p15"/>
          <p:cNvSpPr txBox="1"/>
          <p:nvPr>
            <p:ph idx="1" type="body"/>
          </p:nvPr>
        </p:nvSpPr>
        <p:spPr>
          <a:xfrm>
            <a:off x="654600" y="1573725"/>
            <a:ext cx="4416000" cy="2985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Nunito"/>
              <a:buChar char="●"/>
            </a:pPr>
            <a:r>
              <a:rPr lang="en" sz="1800">
                <a:latin typeface="Nunito"/>
                <a:ea typeface="Nunito"/>
                <a:cs typeface="Nunito"/>
                <a:sym typeface="Nunito"/>
              </a:rPr>
              <a:t>What </a:t>
            </a:r>
            <a:r>
              <a:rPr b="1" lang="en" sz="1800">
                <a:latin typeface="Nunito"/>
                <a:ea typeface="Nunito"/>
                <a:cs typeface="Nunito"/>
                <a:sym typeface="Nunito"/>
              </a:rPr>
              <a:t>trends</a:t>
            </a:r>
            <a:r>
              <a:rPr lang="en" sz="1800">
                <a:latin typeface="Nunito"/>
                <a:ea typeface="Nunito"/>
                <a:cs typeface="Nunito"/>
                <a:sym typeface="Nunito"/>
              </a:rPr>
              <a:t> are we seeing earlier and now?</a:t>
            </a:r>
            <a:endParaRPr sz="1800">
              <a:latin typeface="Nunito"/>
              <a:ea typeface="Nunito"/>
              <a:cs typeface="Nunito"/>
              <a:sym typeface="Nunito"/>
            </a:endParaRPr>
          </a:p>
          <a:p>
            <a:pPr indent="-342900" lvl="0" marL="457200" rtl="0" algn="l">
              <a:lnSpc>
                <a:spcPct val="150000"/>
              </a:lnSpc>
              <a:spcBef>
                <a:spcPts val="0"/>
              </a:spcBef>
              <a:spcAft>
                <a:spcPts val="0"/>
              </a:spcAft>
              <a:buSzPts val="1800"/>
              <a:buFont typeface="Nunito"/>
              <a:buChar char="●"/>
            </a:pPr>
            <a:r>
              <a:rPr lang="en" sz="1800">
                <a:latin typeface="Nunito"/>
                <a:ea typeface="Nunito"/>
                <a:cs typeface="Nunito"/>
                <a:sym typeface="Nunito"/>
              </a:rPr>
              <a:t>Build a </a:t>
            </a:r>
            <a:r>
              <a:rPr b="1" lang="en" sz="1800">
                <a:latin typeface="Nunito"/>
                <a:ea typeface="Nunito"/>
                <a:cs typeface="Nunito"/>
                <a:sym typeface="Nunito"/>
              </a:rPr>
              <a:t>model</a:t>
            </a:r>
            <a:r>
              <a:rPr lang="en" sz="1800">
                <a:latin typeface="Nunito"/>
                <a:ea typeface="Nunito"/>
                <a:cs typeface="Nunito"/>
                <a:sym typeface="Nunito"/>
              </a:rPr>
              <a:t> that can p</a:t>
            </a:r>
            <a:r>
              <a:rPr lang="en" sz="1800">
                <a:latin typeface="Nunito"/>
                <a:ea typeface="Nunito"/>
                <a:cs typeface="Nunito"/>
                <a:sym typeface="Nunito"/>
              </a:rPr>
              <a:t>redict </a:t>
            </a:r>
            <a:r>
              <a:rPr b="1" lang="en" sz="1800">
                <a:latin typeface="Nunito"/>
                <a:ea typeface="Nunito"/>
                <a:cs typeface="Nunito"/>
                <a:sym typeface="Nunito"/>
              </a:rPr>
              <a:t>recovered</a:t>
            </a:r>
            <a:r>
              <a:rPr lang="en" sz="1800">
                <a:latin typeface="Nunito"/>
                <a:ea typeface="Nunito"/>
                <a:cs typeface="Nunito"/>
                <a:sym typeface="Nunito"/>
              </a:rPr>
              <a:t> cases knowing </a:t>
            </a:r>
            <a:r>
              <a:rPr b="1" lang="en" sz="1800">
                <a:latin typeface="Nunito"/>
                <a:ea typeface="Nunito"/>
                <a:cs typeface="Nunito"/>
                <a:sym typeface="Nunito"/>
              </a:rPr>
              <a:t>confirmed</a:t>
            </a:r>
            <a:r>
              <a:rPr lang="en" sz="1800">
                <a:latin typeface="Nunito"/>
                <a:ea typeface="Nunito"/>
                <a:cs typeface="Nunito"/>
                <a:sym typeface="Nunito"/>
              </a:rPr>
              <a:t> cases and </a:t>
            </a:r>
            <a:r>
              <a:rPr b="1" lang="en" sz="1800">
                <a:latin typeface="Nunito"/>
                <a:ea typeface="Nunito"/>
                <a:cs typeface="Nunito"/>
                <a:sym typeface="Nunito"/>
              </a:rPr>
              <a:t>deaths.</a:t>
            </a:r>
            <a:endParaRPr b="1" sz="1800">
              <a:latin typeface="Nunito"/>
              <a:ea typeface="Nunito"/>
              <a:cs typeface="Nunito"/>
              <a:sym typeface="Nunito"/>
            </a:endParaRPr>
          </a:p>
          <a:p>
            <a:pPr indent="-342900" lvl="0" marL="457200" rtl="0" algn="l">
              <a:lnSpc>
                <a:spcPct val="150000"/>
              </a:lnSpc>
              <a:spcBef>
                <a:spcPts val="0"/>
              </a:spcBef>
              <a:spcAft>
                <a:spcPts val="0"/>
              </a:spcAft>
              <a:buSzPts val="1800"/>
              <a:buFont typeface="Nunito"/>
              <a:buChar char="●"/>
            </a:pPr>
            <a:r>
              <a:rPr b="1" lang="en" sz="1800">
                <a:latin typeface="Nunito"/>
                <a:ea typeface="Nunito"/>
                <a:cs typeface="Nunito"/>
                <a:sym typeface="Nunito"/>
              </a:rPr>
              <a:t>Predict </a:t>
            </a:r>
            <a:r>
              <a:rPr lang="en" sz="1800">
                <a:latin typeface="Nunito"/>
                <a:ea typeface="Nunito"/>
                <a:cs typeface="Nunito"/>
                <a:sym typeface="Nunito"/>
              </a:rPr>
              <a:t>number of recovered cases at a given date.</a:t>
            </a:r>
            <a:endParaRPr sz="1800">
              <a:latin typeface="Nunito"/>
              <a:ea typeface="Nunito"/>
              <a:cs typeface="Nunito"/>
              <a:sym typeface="Nunito"/>
            </a:endParaRPr>
          </a:p>
          <a:p>
            <a:pPr indent="0" lvl="0" marL="0" rtl="0" algn="l">
              <a:lnSpc>
                <a:spcPct val="150000"/>
              </a:lnSpc>
              <a:spcBef>
                <a:spcPts val="1600"/>
              </a:spcBef>
              <a:spcAft>
                <a:spcPts val="0"/>
              </a:spcAft>
              <a:buNone/>
            </a:pPr>
            <a:r>
              <a:rPr b="1" lang="en" sz="1800">
                <a:latin typeface="Nunito"/>
                <a:ea typeface="Nunito"/>
                <a:cs typeface="Nunito"/>
                <a:sym typeface="Nunito"/>
              </a:rPr>
              <a:t>                   </a:t>
            </a:r>
            <a:endParaRPr b="1" sz="1800">
              <a:latin typeface="Nunito"/>
              <a:ea typeface="Nunito"/>
              <a:cs typeface="Nunito"/>
              <a:sym typeface="Nunito"/>
            </a:endParaRPr>
          </a:p>
          <a:p>
            <a:pPr indent="0" lvl="0" marL="457200" rtl="0" algn="l">
              <a:lnSpc>
                <a:spcPct val="150000"/>
              </a:lnSpc>
              <a:spcBef>
                <a:spcPts val="1600"/>
              </a:spcBef>
              <a:spcAft>
                <a:spcPts val="0"/>
              </a:spcAft>
              <a:buNone/>
            </a:pPr>
            <a:r>
              <a:t/>
            </a:r>
            <a:endParaRPr b="1" sz="2000">
              <a:latin typeface="Nunito"/>
              <a:ea typeface="Nunito"/>
              <a:cs typeface="Nunito"/>
              <a:sym typeface="Nunito"/>
            </a:endParaRPr>
          </a:p>
          <a:p>
            <a:pPr indent="0" lvl="0" marL="0" rtl="0" algn="l">
              <a:spcBef>
                <a:spcPts val="1600"/>
              </a:spcBef>
              <a:spcAft>
                <a:spcPts val="0"/>
              </a:spcAft>
              <a:buNone/>
            </a:pPr>
            <a:r>
              <a:t/>
            </a:r>
            <a:endParaRPr sz="2500">
              <a:latin typeface="Nunito"/>
              <a:ea typeface="Nunito"/>
              <a:cs typeface="Nunito"/>
              <a:sym typeface="Nunito"/>
            </a:endParaRPr>
          </a:p>
          <a:p>
            <a:pPr indent="0" lvl="0" marL="0" rtl="0" algn="l">
              <a:spcBef>
                <a:spcPts val="1600"/>
              </a:spcBef>
              <a:spcAft>
                <a:spcPts val="1600"/>
              </a:spcAft>
              <a:buNone/>
            </a:pPr>
            <a:r>
              <a:t/>
            </a:r>
            <a:endParaRPr/>
          </a:p>
        </p:txBody>
      </p:sp>
      <p:grpSp>
        <p:nvGrpSpPr>
          <p:cNvPr id="144" name="Google Shape;144;p15"/>
          <p:cNvGrpSpPr/>
          <p:nvPr/>
        </p:nvGrpSpPr>
        <p:grpSpPr>
          <a:xfrm>
            <a:off x="5432387" y="1382750"/>
            <a:ext cx="2713503" cy="2985399"/>
            <a:chOff x="4847800" y="1455975"/>
            <a:chExt cx="2936374" cy="2985399"/>
          </a:xfrm>
        </p:grpSpPr>
        <p:pic>
          <p:nvPicPr>
            <p:cNvPr id="145" name="Google Shape;145;p15"/>
            <p:cNvPicPr preferRelativeResize="0"/>
            <p:nvPr/>
          </p:nvPicPr>
          <p:blipFill rotWithShape="1">
            <a:blip r:embed="rId3">
              <a:alphaModFix/>
            </a:blip>
            <a:srcRect b="4191" l="0" r="0" t="19320"/>
            <a:stretch/>
          </p:blipFill>
          <p:spPr>
            <a:xfrm>
              <a:off x="4847800" y="2117275"/>
              <a:ext cx="2025675" cy="2324099"/>
            </a:xfrm>
            <a:prstGeom prst="rect">
              <a:avLst/>
            </a:prstGeom>
            <a:noFill/>
            <a:ln>
              <a:noFill/>
            </a:ln>
          </p:spPr>
        </p:pic>
        <p:pic>
          <p:nvPicPr>
            <p:cNvPr id="146" name="Google Shape;146;p15"/>
            <p:cNvPicPr preferRelativeResize="0"/>
            <p:nvPr/>
          </p:nvPicPr>
          <p:blipFill>
            <a:blip r:embed="rId4">
              <a:alphaModFix/>
            </a:blip>
            <a:stretch>
              <a:fillRect/>
            </a:stretch>
          </p:blipFill>
          <p:spPr>
            <a:xfrm>
              <a:off x="7122874" y="1455975"/>
              <a:ext cx="661301" cy="661301"/>
            </a:xfrm>
            <a:prstGeom prst="rect">
              <a:avLst/>
            </a:prstGeom>
            <a:noFill/>
            <a:ln>
              <a:noFill/>
            </a:ln>
          </p:spPr>
        </p:pic>
        <p:cxnSp>
          <p:nvCxnSpPr>
            <p:cNvPr id="147" name="Google Shape;147;p15"/>
            <p:cNvCxnSpPr/>
            <p:nvPr/>
          </p:nvCxnSpPr>
          <p:spPr>
            <a:xfrm flipH="1">
              <a:off x="6818100" y="1893488"/>
              <a:ext cx="186000" cy="82200"/>
            </a:xfrm>
            <a:prstGeom prst="straightConnector1">
              <a:avLst/>
            </a:prstGeom>
            <a:noFill/>
            <a:ln cap="flat" cmpd="sng" w="9525">
              <a:solidFill>
                <a:srgbClr val="000000"/>
              </a:solidFill>
              <a:prstDash val="solid"/>
              <a:round/>
              <a:headEnd len="med" w="med" type="none"/>
              <a:tailEnd len="med" w="med" type="none"/>
            </a:ln>
          </p:spPr>
        </p:cxnSp>
        <p:cxnSp>
          <p:nvCxnSpPr>
            <p:cNvPr id="148" name="Google Shape;148;p15"/>
            <p:cNvCxnSpPr/>
            <p:nvPr/>
          </p:nvCxnSpPr>
          <p:spPr>
            <a:xfrm flipH="1">
              <a:off x="6845375" y="1958725"/>
              <a:ext cx="277500" cy="130500"/>
            </a:xfrm>
            <a:prstGeom prst="straightConnector1">
              <a:avLst/>
            </a:prstGeom>
            <a:noFill/>
            <a:ln cap="flat" cmpd="sng" w="9525">
              <a:solidFill>
                <a:srgbClr val="000000"/>
              </a:solidFill>
              <a:prstDash val="solid"/>
              <a:round/>
              <a:headEnd len="med" w="med" type="none"/>
              <a:tailEnd len="med" w="med" type="none"/>
            </a:ln>
          </p:spPr>
        </p:cxnSp>
        <p:cxnSp>
          <p:nvCxnSpPr>
            <p:cNvPr id="149" name="Google Shape;149;p15"/>
            <p:cNvCxnSpPr/>
            <p:nvPr/>
          </p:nvCxnSpPr>
          <p:spPr>
            <a:xfrm flipH="1">
              <a:off x="6845375" y="2117275"/>
              <a:ext cx="277500" cy="130500"/>
            </a:xfrm>
            <a:prstGeom prst="straightConnector1">
              <a:avLst/>
            </a:prstGeom>
            <a:noFill/>
            <a:ln cap="flat" cmpd="sng" w="9525">
              <a:solidFill>
                <a:srgbClr val="000000"/>
              </a:solidFill>
              <a:prstDash val="solid"/>
              <a:round/>
              <a:headEnd len="med" w="med" type="none"/>
              <a:tailEnd len="med" w="med" type="none"/>
            </a:ln>
          </p:spPr>
        </p:cxnSp>
        <p:cxnSp>
          <p:nvCxnSpPr>
            <p:cNvPr id="150" name="Google Shape;150;p15"/>
            <p:cNvCxnSpPr/>
            <p:nvPr/>
          </p:nvCxnSpPr>
          <p:spPr>
            <a:xfrm flipH="1">
              <a:off x="7069425" y="2117275"/>
              <a:ext cx="277500" cy="13050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472025"/>
            <a:ext cx="7505700" cy="13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COVID-19 VOCABULARY</a:t>
            </a:r>
            <a:endParaRPr b="1" sz="3400"/>
          </a:p>
        </p:txBody>
      </p:sp>
      <p:sp>
        <p:nvSpPr>
          <p:cNvPr id="156" name="Google Shape;156;p16"/>
          <p:cNvSpPr txBox="1"/>
          <p:nvPr>
            <p:ph idx="1" type="body"/>
          </p:nvPr>
        </p:nvSpPr>
        <p:spPr>
          <a:xfrm>
            <a:off x="433775" y="1554450"/>
            <a:ext cx="4320300" cy="26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C4245"/>
                </a:solidFill>
                <a:latin typeface="Nunito"/>
                <a:ea typeface="Nunito"/>
                <a:cs typeface="Nunito"/>
                <a:sym typeface="Nunito"/>
              </a:rPr>
              <a:t>VIRUS</a:t>
            </a:r>
            <a:endParaRPr b="1" sz="1600">
              <a:solidFill>
                <a:srgbClr val="3C4245"/>
              </a:solidFill>
              <a:latin typeface="Nunito"/>
              <a:ea typeface="Nunito"/>
              <a:cs typeface="Nunito"/>
              <a:sym typeface="Nunito"/>
            </a:endParaRPr>
          </a:p>
          <a:p>
            <a:pPr indent="-361950" lvl="0" marL="457200" rtl="0" algn="l">
              <a:lnSpc>
                <a:spcPct val="150000"/>
              </a:lnSpc>
              <a:spcBef>
                <a:spcPts val="1200"/>
              </a:spcBef>
              <a:spcAft>
                <a:spcPts val="0"/>
              </a:spcAft>
              <a:buClr>
                <a:srgbClr val="000000"/>
              </a:buClr>
              <a:buSzPts val="2100"/>
              <a:buFont typeface="Nunito"/>
              <a:buChar char="●"/>
            </a:pPr>
            <a:r>
              <a:rPr lang="en" sz="1500">
                <a:solidFill>
                  <a:srgbClr val="3C4245"/>
                </a:solidFill>
                <a:latin typeface="Nunito"/>
                <a:ea typeface="Nunito"/>
                <a:cs typeface="Nunito"/>
                <a:sym typeface="Nunito"/>
              </a:rPr>
              <a:t>Severe Acute Respiratory Syndrome Coronavirus 2, (SARS-CoV-2)</a:t>
            </a:r>
            <a:endParaRPr b="1" sz="1500">
              <a:solidFill>
                <a:srgbClr val="3C4245"/>
              </a:solidFill>
              <a:latin typeface="Nunito"/>
              <a:ea typeface="Nunito"/>
              <a:cs typeface="Nunito"/>
              <a:sym typeface="Nunito"/>
            </a:endParaRPr>
          </a:p>
          <a:p>
            <a:pPr indent="0" lvl="0" marL="0" rtl="0" algn="l">
              <a:lnSpc>
                <a:spcPct val="150000"/>
              </a:lnSpc>
              <a:spcBef>
                <a:spcPts val="1200"/>
              </a:spcBef>
              <a:spcAft>
                <a:spcPts val="0"/>
              </a:spcAft>
              <a:buNone/>
            </a:pPr>
            <a:r>
              <a:rPr b="1" lang="en" sz="1600">
                <a:solidFill>
                  <a:srgbClr val="3C4245"/>
                </a:solidFill>
                <a:latin typeface="Nunito"/>
                <a:ea typeface="Nunito"/>
                <a:cs typeface="Nunito"/>
                <a:sym typeface="Nunito"/>
              </a:rPr>
              <a:t>DISEASE</a:t>
            </a:r>
            <a:endParaRPr b="1" sz="1600">
              <a:solidFill>
                <a:srgbClr val="3C4245"/>
              </a:solidFill>
              <a:latin typeface="Nunito"/>
              <a:ea typeface="Nunito"/>
              <a:cs typeface="Nunito"/>
              <a:sym typeface="Nunito"/>
            </a:endParaRPr>
          </a:p>
          <a:p>
            <a:pPr indent="-361950" lvl="0" marL="457200" rtl="0" algn="l">
              <a:spcBef>
                <a:spcPts val="1200"/>
              </a:spcBef>
              <a:spcAft>
                <a:spcPts val="0"/>
              </a:spcAft>
              <a:buClr>
                <a:srgbClr val="000000"/>
              </a:buClr>
              <a:buSzPts val="2100"/>
              <a:buFont typeface="Nunito"/>
              <a:buChar char="●"/>
            </a:pPr>
            <a:r>
              <a:rPr lang="en" sz="1500">
                <a:solidFill>
                  <a:srgbClr val="3C4245"/>
                </a:solidFill>
                <a:latin typeface="Nunito"/>
                <a:ea typeface="Nunito"/>
                <a:cs typeface="Nunito"/>
                <a:sym typeface="Nunito"/>
              </a:rPr>
              <a:t>Coronavirus Disease, (COVID-19)</a:t>
            </a:r>
            <a:endParaRPr sz="1500">
              <a:solidFill>
                <a:srgbClr val="3C4245"/>
              </a:solidFill>
              <a:latin typeface="Nunito"/>
              <a:ea typeface="Nunito"/>
              <a:cs typeface="Nunito"/>
              <a:sym typeface="Nunito"/>
            </a:endParaRPr>
          </a:p>
          <a:p>
            <a:pPr indent="0" lvl="0" marL="0" rtl="0" algn="l">
              <a:spcBef>
                <a:spcPts val="0"/>
              </a:spcBef>
              <a:spcAft>
                <a:spcPts val="0"/>
              </a:spcAft>
              <a:buNone/>
            </a:pPr>
            <a:r>
              <a:t/>
            </a:r>
            <a:endParaRPr b="1" sz="1500">
              <a:solidFill>
                <a:srgbClr val="3C4245"/>
              </a:solidFill>
              <a:latin typeface="Nunito"/>
              <a:ea typeface="Nunito"/>
              <a:cs typeface="Nunito"/>
              <a:sym typeface="Nunito"/>
            </a:endParaRPr>
          </a:p>
          <a:p>
            <a:pPr indent="0" lvl="0" marL="457200" rtl="0" algn="l">
              <a:lnSpc>
                <a:spcPct val="150000"/>
              </a:lnSpc>
              <a:spcBef>
                <a:spcPts val="1200"/>
              </a:spcBef>
              <a:spcAft>
                <a:spcPts val="0"/>
              </a:spcAft>
              <a:buNone/>
            </a:pPr>
            <a:r>
              <a:t/>
            </a:r>
            <a:endParaRPr sz="1500">
              <a:solidFill>
                <a:srgbClr val="3C4245"/>
              </a:solidFill>
              <a:latin typeface="Nunito"/>
              <a:ea typeface="Nunito"/>
              <a:cs typeface="Nunito"/>
              <a:sym typeface="Nunito"/>
            </a:endParaRPr>
          </a:p>
          <a:p>
            <a:pPr indent="0" lvl="0" marL="457200" rtl="0" algn="l">
              <a:spcBef>
                <a:spcPts val="1200"/>
              </a:spcBef>
              <a:spcAft>
                <a:spcPts val="0"/>
              </a:spcAft>
              <a:buNone/>
            </a:pPr>
            <a:r>
              <a:t/>
            </a:r>
            <a:endParaRPr sz="1800">
              <a:solidFill>
                <a:srgbClr val="000000"/>
              </a:solidFill>
              <a:highlight>
                <a:srgbClr val="FFFFFF"/>
              </a:highlight>
              <a:latin typeface="Nunito"/>
              <a:ea typeface="Nunito"/>
              <a:cs typeface="Nunito"/>
              <a:sym typeface="Nunito"/>
            </a:endParaRPr>
          </a:p>
          <a:p>
            <a:pPr indent="0" lvl="0" marL="457200" rtl="0" algn="l">
              <a:spcBef>
                <a:spcPts val="1000"/>
              </a:spcBef>
              <a:spcAft>
                <a:spcPts val="1600"/>
              </a:spcAft>
              <a:buNone/>
            </a:pPr>
            <a:r>
              <a:t/>
            </a:r>
            <a:endParaRPr sz="1800">
              <a:latin typeface="Nunito"/>
              <a:ea typeface="Nunito"/>
              <a:cs typeface="Nunito"/>
              <a:sym typeface="Nunito"/>
            </a:endParaRPr>
          </a:p>
        </p:txBody>
      </p:sp>
      <p:pic>
        <p:nvPicPr>
          <p:cNvPr id="157" name="Google Shape;157;p16"/>
          <p:cNvPicPr preferRelativeResize="0"/>
          <p:nvPr/>
        </p:nvPicPr>
        <p:blipFill>
          <a:blip r:embed="rId3">
            <a:alphaModFix/>
          </a:blip>
          <a:stretch>
            <a:fillRect/>
          </a:stretch>
        </p:blipFill>
        <p:spPr>
          <a:xfrm>
            <a:off x="5000125" y="1554450"/>
            <a:ext cx="3746500" cy="280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819150" y="503400"/>
            <a:ext cx="7505700" cy="12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WHAT IS CORONAVIRUS ?</a:t>
            </a:r>
            <a:endParaRPr b="1" sz="3400"/>
          </a:p>
        </p:txBody>
      </p:sp>
      <p:sp>
        <p:nvSpPr>
          <p:cNvPr id="163" name="Google Shape;163;p17"/>
          <p:cNvSpPr txBox="1"/>
          <p:nvPr>
            <p:ph idx="1" type="body"/>
          </p:nvPr>
        </p:nvSpPr>
        <p:spPr>
          <a:xfrm>
            <a:off x="509975" y="1629100"/>
            <a:ext cx="4944600" cy="3204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900">
              <a:latin typeface="Nunito"/>
              <a:ea typeface="Nunito"/>
              <a:cs typeface="Nunito"/>
              <a:sym typeface="Nunito"/>
            </a:endParaRPr>
          </a:p>
          <a:p>
            <a:pPr indent="-349250" lvl="0" marL="457200" rtl="0" algn="l">
              <a:spcBef>
                <a:spcPts val="1000"/>
              </a:spcBef>
              <a:spcAft>
                <a:spcPts val="0"/>
              </a:spcAft>
              <a:buSzPts val="1900"/>
              <a:buFont typeface="Nunito"/>
              <a:buChar char="●"/>
            </a:pPr>
            <a:r>
              <a:rPr b="1" lang="en" sz="1900">
                <a:latin typeface="Nunito"/>
                <a:ea typeface="Nunito"/>
                <a:cs typeface="Nunito"/>
                <a:sym typeface="Nunito"/>
              </a:rPr>
              <a:t>‘</a:t>
            </a:r>
            <a:r>
              <a:rPr b="1" lang="en" sz="1900">
                <a:latin typeface="Nunito"/>
                <a:ea typeface="Nunito"/>
                <a:cs typeface="Nunito"/>
                <a:sym typeface="Nunito"/>
              </a:rPr>
              <a:t>Corona’</a:t>
            </a:r>
            <a:r>
              <a:rPr lang="en" sz="1900">
                <a:latin typeface="Nunito"/>
                <a:ea typeface="Nunito"/>
                <a:cs typeface="Nunito"/>
                <a:sym typeface="Nunito"/>
              </a:rPr>
              <a:t> means crown; Looks like the sun with its corona under a microscope </a:t>
            </a:r>
            <a:endParaRPr sz="1900">
              <a:latin typeface="Nunito"/>
              <a:ea typeface="Nunito"/>
              <a:cs typeface="Nunito"/>
              <a:sym typeface="Nunito"/>
            </a:endParaRPr>
          </a:p>
          <a:p>
            <a:pPr indent="-349250" lvl="0" marL="457200" rtl="0" algn="l">
              <a:spcBef>
                <a:spcPts val="1000"/>
              </a:spcBef>
              <a:spcAft>
                <a:spcPts val="0"/>
              </a:spcAft>
              <a:buSzPts val="1900"/>
              <a:buFont typeface="Nunito"/>
              <a:buChar char="●"/>
            </a:pPr>
            <a:r>
              <a:rPr b="1" lang="en" sz="1900">
                <a:latin typeface="Nunito"/>
                <a:ea typeface="Nunito"/>
                <a:cs typeface="Nunito"/>
                <a:sym typeface="Nunito"/>
              </a:rPr>
              <a:t>‘Novel’</a:t>
            </a:r>
            <a:r>
              <a:rPr lang="en" sz="1900">
                <a:latin typeface="Nunito"/>
                <a:ea typeface="Nunito"/>
                <a:cs typeface="Nunito"/>
                <a:sym typeface="Nunito"/>
              </a:rPr>
              <a:t> - animal to human to human; humans have no prior exposure, no immunity</a:t>
            </a:r>
            <a:endParaRPr sz="1900">
              <a:latin typeface="Nunito"/>
              <a:ea typeface="Nunito"/>
              <a:cs typeface="Nunito"/>
              <a:sym typeface="Nunito"/>
            </a:endParaRPr>
          </a:p>
          <a:p>
            <a:pPr indent="0" lvl="0" marL="457200" rtl="0" algn="l">
              <a:spcBef>
                <a:spcPts val="1000"/>
              </a:spcBef>
              <a:spcAft>
                <a:spcPts val="1600"/>
              </a:spcAft>
              <a:buNone/>
            </a:pPr>
            <a:r>
              <a:t/>
            </a:r>
            <a:endParaRPr sz="1900">
              <a:latin typeface="Nunito"/>
              <a:ea typeface="Nunito"/>
              <a:cs typeface="Nunito"/>
              <a:sym typeface="Nunito"/>
            </a:endParaRPr>
          </a:p>
        </p:txBody>
      </p:sp>
      <p:pic>
        <p:nvPicPr>
          <p:cNvPr id="164" name="Google Shape;164;p17"/>
          <p:cNvPicPr preferRelativeResize="0"/>
          <p:nvPr/>
        </p:nvPicPr>
        <p:blipFill>
          <a:blip r:embed="rId3">
            <a:alphaModFix/>
          </a:blip>
          <a:stretch>
            <a:fillRect/>
          </a:stretch>
        </p:blipFill>
        <p:spPr>
          <a:xfrm>
            <a:off x="5649677" y="1800188"/>
            <a:ext cx="992399" cy="954600"/>
          </a:xfrm>
          <a:prstGeom prst="rect">
            <a:avLst/>
          </a:prstGeom>
          <a:noFill/>
          <a:ln>
            <a:noFill/>
          </a:ln>
        </p:spPr>
      </p:pic>
      <p:pic>
        <p:nvPicPr>
          <p:cNvPr id="165" name="Google Shape;165;p17"/>
          <p:cNvPicPr preferRelativeResize="0"/>
          <p:nvPr/>
        </p:nvPicPr>
        <p:blipFill>
          <a:blip r:embed="rId4">
            <a:alphaModFix/>
          </a:blip>
          <a:stretch>
            <a:fillRect/>
          </a:stretch>
        </p:blipFill>
        <p:spPr>
          <a:xfrm>
            <a:off x="7148950" y="1629100"/>
            <a:ext cx="1388850" cy="1296800"/>
          </a:xfrm>
          <a:prstGeom prst="rect">
            <a:avLst/>
          </a:prstGeom>
          <a:noFill/>
          <a:ln>
            <a:noFill/>
          </a:ln>
        </p:spPr>
      </p:pic>
      <p:pic>
        <p:nvPicPr>
          <p:cNvPr id="166" name="Google Shape;166;p17"/>
          <p:cNvPicPr preferRelativeResize="0"/>
          <p:nvPr/>
        </p:nvPicPr>
        <p:blipFill>
          <a:blip r:embed="rId5">
            <a:alphaModFix/>
          </a:blip>
          <a:stretch>
            <a:fillRect/>
          </a:stretch>
        </p:blipFill>
        <p:spPr>
          <a:xfrm>
            <a:off x="5960375" y="3227975"/>
            <a:ext cx="1296800" cy="129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512725"/>
            <a:ext cx="75057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TRANSMISSION</a:t>
            </a:r>
            <a:endParaRPr b="1" sz="3400"/>
          </a:p>
          <a:p>
            <a:pPr indent="0" lvl="0" marL="0" rtl="0" algn="ctr">
              <a:spcBef>
                <a:spcPts val="0"/>
              </a:spcBef>
              <a:spcAft>
                <a:spcPts val="0"/>
              </a:spcAft>
              <a:buNone/>
            </a:pPr>
            <a:r>
              <a:t/>
            </a:r>
            <a:endParaRPr/>
          </a:p>
        </p:txBody>
      </p:sp>
      <p:sp>
        <p:nvSpPr>
          <p:cNvPr id="172" name="Google Shape;172;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18"/>
          <p:cNvPicPr preferRelativeResize="0"/>
          <p:nvPr/>
        </p:nvPicPr>
        <p:blipFill>
          <a:blip r:embed="rId3">
            <a:alphaModFix/>
          </a:blip>
          <a:stretch>
            <a:fillRect/>
          </a:stretch>
        </p:blipFill>
        <p:spPr>
          <a:xfrm>
            <a:off x="759000" y="1565775"/>
            <a:ext cx="7626000" cy="30585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056025" y="305200"/>
            <a:ext cx="1654325" cy="146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819150" y="470550"/>
            <a:ext cx="7505700" cy="13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INFECTION RATE</a:t>
            </a:r>
            <a:endParaRPr b="1" sz="3400"/>
          </a:p>
        </p:txBody>
      </p:sp>
      <p:sp>
        <p:nvSpPr>
          <p:cNvPr id="180" name="Google Shape;180;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19"/>
          <p:cNvPicPr preferRelativeResize="0"/>
          <p:nvPr/>
        </p:nvPicPr>
        <p:blipFill>
          <a:blip r:embed="rId3">
            <a:alphaModFix/>
          </a:blip>
          <a:stretch>
            <a:fillRect/>
          </a:stretch>
        </p:blipFill>
        <p:spPr>
          <a:xfrm>
            <a:off x="870825" y="1375400"/>
            <a:ext cx="4695875" cy="3336749"/>
          </a:xfrm>
          <a:prstGeom prst="rect">
            <a:avLst/>
          </a:prstGeom>
          <a:noFill/>
          <a:ln>
            <a:noFill/>
          </a:ln>
        </p:spPr>
      </p:pic>
      <p:pic>
        <p:nvPicPr>
          <p:cNvPr id="182" name="Google Shape;182;p19"/>
          <p:cNvPicPr preferRelativeResize="0"/>
          <p:nvPr/>
        </p:nvPicPr>
        <p:blipFill>
          <a:blip r:embed="rId4">
            <a:alphaModFix/>
          </a:blip>
          <a:stretch>
            <a:fillRect/>
          </a:stretch>
        </p:blipFill>
        <p:spPr>
          <a:xfrm>
            <a:off x="5998025" y="1546300"/>
            <a:ext cx="2545676" cy="2693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ph idx="1" type="body"/>
          </p:nvPr>
        </p:nvSpPr>
        <p:spPr>
          <a:xfrm>
            <a:off x="819150" y="1285875"/>
            <a:ext cx="7505700" cy="31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Nunito"/>
                <a:ea typeface="Nunito"/>
                <a:cs typeface="Nunito"/>
                <a:sym typeface="Nunito"/>
              </a:rPr>
              <a:t>SEASONAL </a:t>
            </a:r>
            <a:r>
              <a:rPr b="1" lang="en" sz="3200">
                <a:solidFill>
                  <a:schemeClr val="lt1"/>
                </a:solidFill>
                <a:latin typeface="Nunito"/>
                <a:ea typeface="Nunito"/>
                <a:cs typeface="Nunito"/>
                <a:sym typeface="Nunito"/>
              </a:rPr>
              <a:t>FLU </a:t>
            </a:r>
            <a:endParaRPr b="1" sz="3200">
              <a:solidFill>
                <a:schemeClr val="lt1"/>
              </a:solidFill>
              <a:latin typeface="Nunito"/>
              <a:ea typeface="Nunito"/>
              <a:cs typeface="Nunito"/>
              <a:sym typeface="Nunito"/>
            </a:endParaRPr>
          </a:p>
          <a:p>
            <a:pPr indent="0" lvl="0" marL="0" rtl="0" algn="l">
              <a:spcBef>
                <a:spcPts val="1600"/>
              </a:spcBef>
              <a:spcAft>
                <a:spcPts val="0"/>
              </a:spcAft>
              <a:buNone/>
            </a:pPr>
            <a:r>
              <a:rPr b="1" lang="en" sz="3200">
                <a:solidFill>
                  <a:schemeClr val="lt1"/>
                </a:solidFill>
                <a:latin typeface="Nunito"/>
                <a:ea typeface="Nunito"/>
                <a:cs typeface="Nunito"/>
                <a:sym typeface="Nunito"/>
              </a:rPr>
              <a:t>          VS </a:t>
            </a:r>
            <a:endParaRPr b="1" sz="3200">
              <a:solidFill>
                <a:schemeClr val="lt1"/>
              </a:solidFill>
              <a:latin typeface="Nunito"/>
              <a:ea typeface="Nunito"/>
              <a:cs typeface="Nunito"/>
              <a:sym typeface="Nunito"/>
            </a:endParaRPr>
          </a:p>
          <a:p>
            <a:pPr indent="0" lvl="0" marL="0" rtl="0" algn="l">
              <a:spcBef>
                <a:spcPts val="1600"/>
              </a:spcBef>
              <a:spcAft>
                <a:spcPts val="1600"/>
              </a:spcAft>
              <a:buNone/>
            </a:pPr>
            <a:r>
              <a:rPr b="1" lang="en" sz="3200">
                <a:solidFill>
                  <a:schemeClr val="lt1"/>
                </a:solidFill>
                <a:latin typeface="Nunito"/>
                <a:ea typeface="Nunito"/>
                <a:cs typeface="Nunito"/>
                <a:sym typeface="Nunito"/>
              </a:rPr>
              <a:t>   COVID - 19</a:t>
            </a:r>
            <a:endParaRPr b="1" sz="3200">
              <a:solidFill>
                <a:schemeClr val="lt1"/>
              </a:solidFill>
              <a:latin typeface="Nunito"/>
              <a:ea typeface="Nunito"/>
              <a:cs typeface="Nunito"/>
              <a:sym typeface="Nunito"/>
            </a:endParaRPr>
          </a:p>
        </p:txBody>
      </p:sp>
      <p:pic>
        <p:nvPicPr>
          <p:cNvPr id="188" name="Google Shape;188;p20"/>
          <p:cNvPicPr preferRelativeResize="0"/>
          <p:nvPr/>
        </p:nvPicPr>
        <p:blipFill>
          <a:blip r:embed="rId3">
            <a:alphaModFix/>
          </a:blip>
          <a:stretch>
            <a:fillRect/>
          </a:stretch>
        </p:blipFill>
        <p:spPr>
          <a:xfrm>
            <a:off x="4145625" y="426375"/>
            <a:ext cx="4226775" cy="4449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311700" y="3773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PANDEMIC LIFE CYCLE</a:t>
            </a:r>
            <a:endParaRPr b="1" sz="3400"/>
          </a:p>
        </p:txBody>
      </p:sp>
      <p:sp>
        <p:nvSpPr>
          <p:cNvPr id="194" name="Google Shape;194;p21"/>
          <p:cNvSpPr txBox="1"/>
          <p:nvPr>
            <p:ph idx="1" type="body"/>
          </p:nvPr>
        </p:nvSpPr>
        <p:spPr>
          <a:xfrm>
            <a:off x="612325" y="1218050"/>
            <a:ext cx="3753000" cy="31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 </a:t>
            </a:r>
            <a:r>
              <a:rPr lang="en" sz="2100">
                <a:latin typeface="Nunito"/>
                <a:ea typeface="Nunito"/>
                <a:cs typeface="Nunito"/>
                <a:sym typeface="Nunito"/>
              </a:rPr>
              <a:t>Like other pandemics, it follows a life cycle pattern:</a:t>
            </a:r>
            <a:endParaRPr sz="2100">
              <a:latin typeface="Nunito"/>
              <a:ea typeface="Nunito"/>
              <a:cs typeface="Nunito"/>
              <a:sym typeface="Nunito"/>
            </a:endParaRPr>
          </a:p>
          <a:p>
            <a:pPr indent="-349250" lvl="0" marL="457200" rtl="0" algn="l">
              <a:spcBef>
                <a:spcPts val="1600"/>
              </a:spcBef>
              <a:spcAft>
                <a:spcPts val="0"/>
              </a:spcAft>
              <a:buSzPts val="1900"/>
              <a:buFont typeface="Nunito"/>
              <a:buChar char="●"/>
            </a:pPr>
            <a:r>
              <a:rPr lang="en" sz="2100">
                <a:latin typeface="Nunito"/>
                <a:ea typeface="Nunito"/>
                <a:cs typeface="Nunito"/>
                <a:sym typeface="Nunito"/>
              </a:rPr>
              <a:t>Outbreak </a:t>
            </a:r>
            <a:endParaRPr sz="2100">
              <a:latin typeface="Nunito"/>
              <a:ea typeface="Nunito"/>
              <a:cs typeface="Nunito"/>
              <a:sym typeface="Nunito"/>
            </a:endParaRPr>
          </a:p>
          <a:p>
            <a:pPr indent="-349250" lvl="0" marL="457200" rtl="0" algn="l">
              <a:spcBef>
                <a:spcPts val="0"/>
              </a:spcBef>
              <a:spcAft>
                <a:spcPts val="0"/>
              </a:spcAft>
              <a:buSzPts val="1900"/>
              <a:buFont typeface="Nunito"/>
              <a:buChar char="●"/>
            </a:pPr>
            <a:r>
              <a:rPr lang="en" sz="2100">
                <a:latin typeface="Nunito"/>
                <a:ea typeface="Nunito"/>
                <a:cs typeface="Nunito"/>
                <a:sym typeface="Nunito"/>
              </a:rPr>
              <a:t>Acceleration phase </a:t>
            </a:r>
            <a:endParaRPr sz="2100">
              <a:latin typeface="Nunito"/>
              <a:ea typeface="Nunito"/>
              <a:cs typeface="Nunito"/>
              <a:sym typeface="Nunito"/>
            </a:endParaRPr>
          </a:p>
          <a:p>
            <a:pPr indent="-349250" lvl="0" marL="457200" rtl="0" algn="l">
              <a:spcBef>
                <a:spcPts val="0"/>
              </a:spcBef>
              <a:spcAft>
                <a:spcPts val="0"/>
              </a:spcAft>
              <a:buSzPts val="1900"/>
              <a:buFont typeface="Nunito"/>
              <a:buChar char="●"/>
            </a:pPr>
            <a:r>
              <a:rPr lang="en" sz="2100">
                <a:latin typeface="Nunito"/>
                <a:ea typeface="Nunito"/>
                <a:cs typeface="Nunito"/>
                <a:sym typeface="Nunito"/>
              </a:rPr>
              <a:t>Inflection point </a:t>
            </a:r>
            <a:endParaRPr sz="2100">
              <a:latin typeface="Nunito"/>
              <a:ea typeface="Nunito"/>
              <a:cs typeface="Nunito"/>
              <a:sym typeface="Nunito"/>
            </a:endParaRPr>
          </a:p>
          <a:p>
            <a:pPr indent="-349250" lvl="0" marL="457200" rtl="0" algn="l">
              <a:spcBef>
                <a:spcPts val="0"/>
              </a:spcBef>
              <a:spcAft>
                <a:spcPts val="0"/>
              </a:spcAft>
              <a:buSzPts val="1900"/>
              <a:buFont typeface="Nunito"/>
              <a:buChar char="●"/>
            </a:pPr>
            <a:r>
              <a:rPr lang="en" sz="2100">
                <a:latin typeface="Nunito"/>
                <a:ea typeface="Nunito"/>
                <a:cs typeface="Nunito"/>
                <a:sym typeface="Nunito"/>
              </a:rPr>
              <a:t>Deceleration phase </a:t>
            </a:r>
            <a:endParaRPr sz="2100">
              <a:latin typeface="Nunito"/>
              <a:ea typeface="Nunito"/>
              <a:cs typeface="Nunito"/>
              <a:sym typeface="Nunito"/>
            </a:endParaRPr>
          </a:p>
          <a:p>
            <a:pPr indent="-349250" lvl="0" marL="457200" rtl="0" algn="l">
              <a:spcBef>
                <a:spcPts val="0"/>
              </a:spcBef>
              <a:spcAft>
                <a:spcPts val="0"/>
              </a:spcAft>
              <a:buSzPts val="1900"/>
              <a:buFont typeface="Nunito"/>
              <a:buChar char="●"/>
            </a:pPr>
            <a:r>
              <a:rPr lang="en" sz="2100">
                <a:latin typeface="Nunito"/>
                <a:ea typeface="Nunito"/>
                <a:cs typeface="Nunito"/>
                <a:sym typeface="Nunito"/>
              </a:rPr>
              <a:t>Stop or ending phase</a:t>
            </a:r>
            <a:endParaRPr sz="2100">
              <a:latin typeface="Nunito"/>
              <a:ea typeface="Nunito"/>
              <a:cs typeface="Nunito"/>
              <a:sym typeface="Nunito"/>
            </a:endParaRPr>
          </a:p>
          <a:p>
            <a:pPr indent="0" lvl="0" marL="0" rtl="0" algn="l">
              <a:spcBef>
                <a:spcPts val="1600"/>
              </a:spcBef>
              <a:spcAft>
                <a:spcPts val="1600"/>
              </a:spcAft>
              <a:buNone/>
            </a:pPr>
            <a:r>
              <a:t/>
            </a:r>
            <a:endParaRPr/>
          </a:p>
        </p:txBody>
      </p:sp>
      <p:pic>
        <p:nvPicPr>
          <p:cNvPr id="195" name="Google Shape;195;p21"/>
          <p:cNvPicPr preferRelativeResize="0"/>
          <p:nvPr/>
        </p:nvPicPr>
        <p:blipFill>
          <a:blip r:embed="rId3">
            <a:alphaModFix/>
          </a:blip>
          <a:stretch>
            <a:fillRect/>
          </a:stretch>
        </p:blipFill>
        <p:spPr>
          <a:xfrm>
            <a:off x="3940175" y="1538450"/>
            <a:ext cx="4703900" cy="292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